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2"/>
    <p:sldId id="257" r:id="rId3"/>
  </p:sldIdLst>
  <p:sldSz cx="6858000" cy="9906000" type="A4"/>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1666" y="-4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xfrm>
            <a:off x="1143000" y="685800"/>
            <a:ext cx="4572000" cy="3429000"/>
          </a:xfrm>
          <a:prstGeom prst="rect">
            <a:avLst/>
          </a:prstGeom>
        </p:spPr>
        <p:txBody>
          <a:bodyPr/>
          <a:lstStyle/>
          <a:p>
            <a:endParaRPr/>
          </a:p>
        </p:txBody>
      </p:sp>
      <p:sp>
        <p:nvSpPr>
          <p:cNvPr id="216" name="Shape 21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56978479"/>
      </p:ext>
    </p:extLst>
  </p:cSld>
  <p:clrMap bg1="lt1" tx1="dk1" bg2="lt2" tx2="dk2" accent1="accent1" accent2="accent2" accent3="accent3" accent4="accent4" accent5="accent5" accent6="accent6" hlink="hlink" folHlink="folHlink"/>
  <p:notesStyle>
    <a:lvl1pPr defTabSz="457200" latinLnBrk="0">
      <a:defRPr sz="1200">
        <a:latin typeface="+mn-lt"/>
        <a:ea typeface="+mn-ea"/>
        <a:cs typeface="+mn-cs"/>
        <a:sym typeface="Calibri"/>
      </a:defRPr>
    </a:lvl1pPr>
    <a:lvl2pPr indent="228600" defTabSz="457200" latinLnBrk="0">
      <a:defRPr sz="1200">
        <a:latin typeface="+mn-lt"/>
        <a:ea typeface="+mn-ea"/>
        <a:cs typeface="+mn-cs"/>
        <a:sym typeface="Calibri"/>
      </a:defRPr>
    </a:lvl2pPr>
    <a:lvl3pPr indent="457200" defTabSz="457200" latinLnBrk="0">
      <a:defRPr sz="1200">
        <a:latin typeface="+mn-lt"/>
        <a:ea typeface="+mn-ea"/>
        <a:cs typeface="+mn-cs"/>
        <a:sym typeface="Calibri"/>
      </a:defRPr>
    </a:lvl3pPr>
    <a:lvl4pPr indent="685800" defTabSz="457200" latinLnBrk="0">
      <a:defRPr sz="1200">
        <a:latin typeface="+mn-lt"/>
        <a:ea typeface="+mn-ea"/>
        <a:cs typeface="+mn-cs"/>
        <a:sym typeface="Calibri"/>
      </a:defRPr>
    </a:lvl4pPr>
    <a:lvl5pPr indent="914400" defTabSz="457200" latinLnBrk="0">
      <a:defRPr sz="1200">
        <a:latin typeface="+mn-lt"/>
        <a:ea typeface="+mn-ea"/>
        <a:cs typeface="+mn-cs"/>
        <a:sym typeface="Calibri"/>
      </a:defRPr>
    </a:lvl5pPr>
    <a:lvl6pPr indent="1143000" defTabSz="457200" latinLnBrk="0">
      <a:defRPr sz="1200">
        <a:latin typeface="+mn-lt"/>
        <a:ea typeface="+mn-ea"/>
        <a:cs typeface="+mn-cs"/>
        <a:sym typeface="Calibri"/>
      </a:defRPr>
    </a:lvl6pPr>
    <a:lvl7pPr indent="1371600" defTabSz="457200" latinLnBrk="0">
      <a:defRPr sz="1200">
        <a:latin typeface="+mn-lt"/>
        <a:ea typeface="+mn-ea"/>
        <a:cs typeface="+mn-cs"/>
        <a:sym typeface="Calibri"/>
      </a:defRPr>
    </a:lvl7pPr>
    <a:lvl8pPr indent="1600200" defTabSz="457200" latinLnBrk="0">
      <a:defRPr sz="1200">
        <a:latin typeface="+mn-lt"/>
        <a:ea typeface="+mn-ea"/>
        <a:cs typeface="+mn-cs"/>
        <a:sym typeface="Calibri"/>
      </a:defRPr>
    </a:lvl8pPr>
    <a:lvl9pPr indent="1828800" defTabSz="4572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2241550" y="685800"/>
            <a:ext cx="2374900" cy="3429000"/>
          </a:xfrm>
        </p:spPr>
      </p:sp>
      <p:sp>
        <p:nvSpPr>
          <p:cNvPr id="3" name="Symbol zastępczy notatek 2"/>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431911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8.ti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iznesowy">
    <p:spTree>
      <p:nvGrpSpPr>
        <p:cNvPr id="1" name=""/>
        <p:cNvGrpSpPr/>
        <p:nvPr/>
      </p:nvGrpSpPr>
      <p:grpSpPr>
        <a:xfrm>
          <a:off x="0" y="0"/>
          <a:ext cx="0" cy="0"/>
          <a:chOff x="0" y="0"/>
          <a:chExt cx="0" cy="0"/>
        </a:xfrm>
      </p:grpSpPr>
      <p:sp>
        <p:nvSpPr>
          <p:cNvPr id="27" name="Treść - poziom 1…"/>
          <p:cNvSpPr txBox="1">
            <a:spLocks noGrp="1"/>
          </p:cNvSpPr>
          <p:nvPr>
            <p:ph type="body" sz="quarter" idx="1"/>
          </p:nvPr>
        </p:nvSpPr>
        <p:spPr>
          <a:prstGeom prst="rect">
            <a:avLst/>
          </a:prstGeom>
        </p:spPr>
        <p:txBody>
          <a:bodyPr/>
          <a:lstStyle/>
          <a:p>
            <a:r>
              <a:t>Treść - poziom 1</a:t>
            </a:r>
          </a:p>
          <a:p>
            <a:pPr lvl="1"/>
            <a:r>
              <a:t>Treść - poziom 2</a:t>
            </a:r>
          </a:p>
          <a:p>
            <a:pPr lvl="2"/>
            <a:r>
              <a:t>Treść - poziom 3</a:t>
            </a:r>
          </a:p>
          <a:p>
            <a:pPr lvl="3"/>
            <a:r>
              <a:t>Treść - poziom 4</a:t>
            </a:r>
          </a:p>
          <a:p>
            <a:pPr lvl="4"/>
            <a:r>
              <a:t>Treść - poziom 5</a:t>
            </a:r>
          </a:p>
        </p:txBody>
      </p:sp>
      <p:sp>
        <p:nvSpPr>
          <p:cNvPr id="28" name="Symbol zastępczy tekstu 11"/>
          <p:cNvSpPr>
            <a:spLocks noGrp="1"/>
          </p:cNvSpPr>
          <p:nvPr>
            <p:ph type="body" idx="13"/>
          </p:nvPr>
        </p:nvSpPr>
        <p:spPr>
          <a:xfrm>
            <a:off x="393700" y="3695700"/>
            <a:ext cx="5969000" cy="4686300"/>
          </a:xfrm>
          <a:prstGeom prst="rect">
            <a:avLst/>
          </a:prstGeom>
        </p:spPr>
        <p:txBody>
          <a:bodyPr/>
          <a:lstStyle/>
          <a:p>
            <a:pPr algn="just">
              <a:defRPr sz="1400">
                <a:solidFill>
                  <a:srgbClr val="000000"/>
                </a:solidFill>
                <a:latin typeface="+mn-lt"/>
                <a:ea typeface="+mn-ea"/>
                <a:cs typeface="+mn-cs"/>
                <a:sym typeface="Calibri"/>
              </a:defRPr>
            </a:pPr>
            <a:endParaRPr/>
          </a:p>
        </p:txBody>
      </p:sp>
      <p:sp>
        <p:nvSpPr>
          <p:cNvPr id="29" name="Symbol zastępczy tekstu 17"/>
          <p:cNvSpPr>
            <a:spLocks noGrp="1"/>
          </p:cNvSpPr>
          <p:nvPr>
            <p:ph type="body" sz="quarter" idx="14"/>
          </p:nvPr>
        </p:nvSpPr>
        <p:spPr>
          <a:xfrm>
            <a:off x="393700" y="1308100"/>
            <a:ext cx="5969000" cy="317500"/>
          </a:xfrm>
          <a:prstGeom prst="rect">
            <a:avLst/>
          </a:prstGeom>
        </p:spPr>
        <p:txBody>
          <a:bodyPr/>
          <a:lstStyle/>
          <a:p>
            <a:pPr>
              <a:defRPr sz="1200">
                <a:latin typeface="+mn-lt"/>
                <a:ea typeface="+mn-ea"/>
                <a:cs typeface="+mn-cs"/>
                <a:sym typeface="Calibri"/>
              </a:defRPr>
            </a:pPr>
            <a:endParaRPr/>
          </a:p>
        </p:txBody>
      </p:sp>
      <p:sp>
        <p:nvSpPr>
          <p:cNvPr id="30"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urystyka">
    <p:spTree>
      <p:nvGrpSpPr>
        <p:cNvPr id="1" name=""/>
        <p:cNvGrpSpPr/>
        <p:nvPr/>
      </p:nvGrpSpPr>
      <p:grpSpPr>
        <a:xfrm>
          <a:off x="0" y="0"/>
          <a:ext cx="0" cy="0"/>
          <a:chOff x="0" y="0"/>
          <a:chExt cx="0" cy="0"/>
        </a:xfrm>
      </p:grpSpPr>
      <p:pic>
        <p:nvPicPr>
          <p:cNvPr id="37" name="Obraz 6" descr="Obraz 6"/>
          <p:cNvPicPr>
            <a:picLocks noChangeAspect="1"/>
          </p:cNvPicPr>
          <p:nvPr/>
        </p:nvPicPr>
        <p:blipFill>
          <a:blip r:embed="rId2">
            <a:extLst/>
          </a:blip>
          <a:srcRect l="11749"/>
          <a:stretch>
            <a:fillRect/>
          </a:stretch>
        </p:blipFill>
        <p:spPr>
          <a:xfrm>
            <a:off x="459740" y="257810"/>
            <a:ext cx="2195195" cy="846439"/>
          </a:xfrm>
          <a:prstGeom prst="rect">
            <a:avLst/>
          </a:prstGeom>
          <a:ln w="12700">
            <a:miter lim="400000"/>
          </a:ln>
        </p:spPr>
      </p:pic>
      <p:pic>
        <p:nvPicPr>
          <p:cNvPr id="38" name="Obraz 7" descr="Obraz 7"/>
          <p:cNvPicPr>
            <a:picLocks noChangeAspect="1"/>
          </p:cNvPicPr>
          <p:nvPr/>
        </p:nvPicPr>
        <p:blipFill>
          <a:blip r:embed="rId3">
            <a:extLst/>
          </a:blip>
          <a:srcRect l="6824"/>
          <a:stretch>
            <a:fillRect/>
          </a:stretch>
        </p:blipFill>
        <p:spPr>
          <a:xfrm>
            <a:off x="459740" y="8603932"/>
            <a:ext cx="825501" cy="899161"/>
          </a:xfrm>
          <a:prstGeom prst="rect">
            <a:avLst/>
          </a:prstGeom>
          <a:ln w="12700">
            <a:miter lim="400000"/>
          </a:ln>
        </p:spPr>
      </p:pic>
      <p:grpSp>
        <p:nvGrpSpPr>
          <p:cNvPr id="41" name="Pole tekstowe 3"/>
          <p:cNvGrpSpPr/>
          <p:nvPr/>
        </p:nvGrpSpPr>
        <p:grpSpPr>
          <a:xfrm>
            <a:off x="1538286" y="9045892"/>
            <a:ext cx="981712" cy="457201"/>
            <a:chOff x="0" y="0"/>
            <a:chExt cx="981710" cy="457200"/>
          </a:xfrm>
        </p:grpSpPr>
        <p:sp>
          <p:nvSpPr>
            <p:cNvPr id="39" name="Prostokąt"/>
            <p:cNvSpPr/>
            <p:nvPr/>
          </p:nvSpPr>
          <p:spPr>
            <a:xfrm>
              <a:off x="-1" y="0"/>
              <a:ext cx="981712" cy="457200"/>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200"/>
              </a:pPr>
              <a:endParaRPr/>
            </a:p>
          </p:txBody>
        </p:sp>
        <p:sp>
          <p:nvSpPr>
            <p:cNvPr id="40" name="MASIOTA…"/>
            <p:cNvSpPr txBox="1"/>
            <p:nvPr/>
          </p:nvSpPr>
          <p:spPr>
            <a:xfrm>
              <a:off x="-1" y="0"/>
              <a:ext cx="981712" cy="4343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700" b="1"/>
              </a:pPr>
              <a:r>
                <a:t>MASIOTA</a:t>
              </a:r>
              <a:endParaRPr sz="1200"/>
            </a:p>
            <a:p>
              <a:pPr>
                <a:defRPr sz="700" b="1"/>
              </a:pPr>
              <a:r>
                <a:t>adwokaci i radcowie </a:t>
              </a:r>
              <a:endParaRPr sz="1200"/>
            </a:p>
            <a:p>
              <a:pPr>
                <a:defRPr sz="700" b="1"/>
              </a:pPr>
              <a:r>
                <a:t>prawni</a:t>
              </a:r>
            </a:p>
          </p:txBody>
        </p:sp>
      </p:grpSp>
      <p:grpSp>
        <p:nvGrpSpPr>
          <p:cNvPr id="44" name="Pole tekstowe 4"/>
          <p:cNvGrpSpPr/>
          <p:nvPr/>
        </p:nvGrpSpPr>
        <p:grpSpPr>
          <a:xfrm>
            <a:off x="2585085" y="8759829"/>
            <a:ext cx="1778001" cy="777241"/>
            <a:chOff x="0" y="0"/>
            <a:chExt cx="1778000" cy="777240"/>
          </a:xfrm>
        </p:grpSpPr>
        <p:sp>
          <p:nvSpPr>
            <p:cNvPr id="42" name="Prostokąt"/>
            <p:cNvSpPr/>
            <p:nvPr/>
          </p:nvSpPr>
          <p:spPr>
            <a:xfrm>
              <a:off x="0" y="0"/>
              <a:ext cx="1778000" cy="736600"/>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200"/>
              </a:pPr>
              <a:endParaRPr/>
            </a:p>
          </p:txBody>
        </p:sp>
        <p:sp>
          <p:nvSpPr>
            <p:cNvPr id="43" name="Adres korespondencyjny:…"/>
            <p:cNvSpPr txBox="1"/>
            <p:nvPr/>
          </p:nvSpPr>
          <p:spPr>
            <a:xfrm>
              <a:off x="0" y="0"/>
              <a:ext cx="1778000" cy="777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700"/>
              </a:pPr>
              <a:r>
                <a:t>Adres korespondencyjny:</a:t>
              </a:r>
              <a:endParaRPr sz="1200"/>
            </a:p>
            <a:p>
              <a:pPr>
                <a:defRPr sz="700" b="1"/>
              </a:pPr>
              <a:r>
                <a:t> </a:t>
              </a:r>
              <a:endParaRPr sz="1200"/>
            </a:p>
            <a:p>
              <a:pPr>
                <a:defRPr sz="700" b="1"/>
              </a:pPr>
              <a:r>
                <a:t>Poznań</a:t>
              </a:r>
              <a:endParaRPr sz="1200"/>
            </a:p>
            <a:p>
              <a:pPr>
                <a:defRPr sz="700"/>
              </a:pPr>
              <a:r>
                <a:t>ul. Paderewskiego 6/2, 61-770 Poznań</a:t>
              </a:r>
              <a:endParaRPr sz="1200"/>
            </a:p>
            <a:p>
              <a:pPr>
                <a:defRPr sz="700"/>
              </a:pPr>
              <a:r>
                <a:t>tel. +48 61 852 36 23</a:t>
              </a:r>
              <a:endParaRPr sz="1200"/>
            </a:p>
            <a:p>
              <a:pPr>
                <a:defRPr sz="700"/>
              </a:pPr>
              <a:r>
                <a:t>kancelaria@masiota.com</a:t>
              </a:r>
            </a:p>
          </p:txBody>
        </p:sp>
      </p:grpSp>
      <p:grpSp>
        <p:nvGrpSpPr>
          <p:cNvPr id="47" name="Pole tekstowe 5"/>
          <p:cNvGrpSpPr/>
          <p:nvPr/>
        </p:nvGrpSpPr>
        <p:grpSpPr>
          <a:xfrm>
            <a:off x="4186873" y="8770939"/>
            <a:ext cx="1456056" cy="777241"/>
            <a:chOff x="0" y="0"/>
            <a:chExt cx="1456055" cy="777240"/>
          </a:xfrm>
        </p:grpSpPr>
        <p:sp>
          <p:nvSpPr>
            <p:cNvPr id="45" name="Prostokąt"/>
            <p:cNvSpPr/>
            <p:nvPr/>
          </p:nvSpPr>
          <p:spPr>
            <a:xfrm>
              <a:off x="0" y="0"/>
              <a:ext cx="1456056" cy="736600"/>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200"/>
              </a:pPr>
              <a:endParaRPr/>
            </a:p>
          </p:txBody>
        </p:sp>
        <p:sp>
          <p:nvSpPr>
            <p:cNvPr id="46" name="Oddział:…"/>
            <p:cNvSpPr txBox="1"/>
            <p:nvPr/>
          </p:nvSpPr>
          <p:spPr>
            <a:xfrm>
              <a:off x="0" y="0"/>
              <a:ext cx="1456056" cy="777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700"/>
              </a:pPr>
              <a:r>
                <a:t>Oddział:</a:t>
              </a:r>
              <a:endParaRPr sz="1200"/>
            </a:p>
            <a:p>
              <a:pPr>
                <a:defRPr sz="700" b="1"/>
              </a:pPr>
              <a:r>
                <a:t> </a:t>
              </a:r>
              <a:endParaRPr sz="1200"/>
            </a:p>
            <a:p>
              <a:pPr>
                <a:defRPr sz="700" b="1"/>
              </a:pPr>
              <a:r>
                <a:t>Warszawa</a:t>
              </a:r>
              <a:endParaRPr sz="1200"/>
            </a:p>
            <a:p>
              <a:pPr>
                <a:defRPr sz="700"/>
              </a:pPr>
              <a:r>
                <a:t>ul. Trębacka 4, 00-074 Warszawa</a:t>
              </a:r>
              <a:endParaRPr sz="1200"/>
            </a:p>
            <a:p>
              <a:pPr>
                <a:defRPr sz="700"/>
              </a:pPr>
              <a:r>
                <a:t>tel. +48 22 630 94 49</a:t>
              </a:r>
              <a:endParaRPr sz="1200"/>
            </a:p>
            <a:p>
              <a:pPr>
                <a:defRPr sz="700"/>
              </a:pPr>
              <a:r>
                <a:t>office@masiota.com</a:t>
              </a:r>
            </a:p>
          </p:txBody>
        </p:sp>
      </p:grpSp>
      <p:grpSp>
        <p:nvGrpSpPr>
          <p:cNvPr id="50" name="Pole tekstowe 6"/>
          <p:cNvGrpSpPr/>
          <p:nvPr/>
        </p:nvGrpSpPr>
        <p:grpSpPr>
          <a:xfrm>
            <a:off x="5515609" y="8762679"/>
            <a:ext cx="889001" cy="219710"/>
            <a:chOff x="0" y="0"/>
            <a:chExt cx="889000" cy="219709"/>
          </a:xfrm>
        </p:grpSpPr>
        <p:sp>
          <p:nvSpPr>
            <p:cNvPr id="48" name="Prostokąt"/>
            <p:cNvSpPr/>
            <p:nvPr/>
          </p:nvSpPr>
          <p:spPr>
            <a:xfrm>
              <a:off x="0" y="0"/>
              <a:ext cx="889000" cy="219709"/>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200"/>
              </a:pPr>
              <a:endParaRPr/>
            </a:p>
          </p:txBody>
        </p:sp>
        <p:sp>
          <p:nvSpPr>
            <p:cNvPr id="49" name="www.masiota.com"/>
            <p:cNvSpPr txBox="1"/>
            <p:nvPr/>
          </p:nvSpPr>
          <p:spPr>
            <a:xfrm>
              <a:off x="0" y="0"/>
              <a:ext cx="889000" cy="2057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700"/>
              </a:lvl1pPr>
            </a:lstStyle>
            <a:p>
              <a:r>
                <a:t>www.masiota.com</a:t>
              </a:r>
            </a:p>
          </p:txBody>
        </p:sp>
      </p:grpSp>
      <p:pic>
        <p:nvPicPr>
          <p:cNvPr id="51" name="Obraz 7" descr="Obraz 7"/>
          <p:cNvPicPr>
            <a:picLocks noChangeAspect="1"/>
          </p:cNvPicPr>
          <p:nvPr/>
        </p:nvPicPr>
        <p:blipFill>
          <a:blip r:embed="rId4">
            <a:extLst/>
          </a:blip>
          <a:stretch>
            <a:fillRect/>
          </a:stretch>
        </p:blipFill>
        <p:spPr>
          <a:xfrm>
            <a:off x="0" y="0"/>
            <a:ext cx="6858000" cy="3423237"/>
          </a:xfrm>
          <a:prstGeom prst="rect">
            <a:avLst/>
          </a:prstGeom>
          <a:ln w="12700">
            <a:miter lim="400000"/>
          </a:ln>
        </p:spPr>
      </p:pic>
      <p:sp>
        <p:nvSpPr>
          <p:cNvPr id="52" name="Treść - poziom 1…"/>
          <p:cNvSpPr txBox="1">
            <a:spLocks noGrp="1"/>
          </p:cNvSpPr>
          <p:nvPr>
            <p:ph type="body" sz="quarter" idx="1"/>
          </p:nvPr>
        </p:nvSpPr>
        <p:spPr>
          <a:prstGeom prst="rect">
            <a:avLst/>
          </a:prstGeom>
        </p:spPr>
        <p:txBody>
          <a:bodyPr/>
          <a:lstStyle/>
          <a:p>
            <a:r>
              <a:t>Treść - poziom 1</a:t>
            </a:r>
          </a:p>
          <a:p>
            <a:pPr lvl="1"/>
            <a:r>
              <a:t>Treść - poziom 2</a:t>
            </a:r>
          </a:p>
          <a:p>
            <a:pPr lvl="2"/>
            <a:r>
              <a:t>Treść - poziom 3</a:t>
            </a:r>
          </a:p>
          <a:p>
            <a:pPr lvl="3"/>
            <a:r>
              <a:t>Treść - poziom 4</a:t>
            </a:r>
          </a:p>
          <a:p>
            <a:pPr lvl="4"/>
            <a:r>
              <a:t>Treść - poziom 5</a:t>
            </a:r>
          </a:p>
        </p:txBody>
      </p:sp>
      <p:sp>
        <p:nvSpPr>
          <p:cNvPr id="53" name="Symbol zastępczy tekstu 11"/>
          <p:cNvSpPr>
            <a:spLocks noGrp="1"/>
          </p:cNvSpPr>
          <p:nvPr>
            <p:ph type="body" idx="13"/>
          </p:nvPr>
        </p:nvSpPr>
        <p:spPr>
          <a:xfrm>
            <a:off x="393700" y="3683000"/>
            <a:ext cx="5969000" cy="4699000"/>
          </a:xfrm>
          <a:prstGeom prst="rect">
            <a:avLst/>
          </a:prstGeom>
        </p:spPr>
        <p:txBody>
          <a:bodyPr/>
          <a:lstStyle/>
          <a:p>
            <a:pPr algn="just">
              <a:defRPr sz="1400">
                <a:solidFill>
                  <a:srgbClr val="000000"/>
                </a:solidFill>
                <a:latin typeface="+mn-lt"/>
                <a:ea typeface="+mn-ea"/>
                <a:cs typeface="+mn-cs"/>
                <a:sym typeface="Calibri"/>
              </a:defRPr>
            </a:pPr>
            <a:endParaRPr/>
          </a:p>
        </p:txBody>
      </p:sp>
      <p:sp>
        <p:nvSpPr>
          <p:cNvPr id="54" name="Symbol zastępczy tekstu 17"/>
          <p:cNvSpPr>
            <a:spLocks noGrp="1"/>
          </p:cNvSpPr>
          <p:nvPr>
            <p:ph type="body" sz="quarter" idx="14"/>
          </p:nvPr>
        </p:nvSpPr>
        <p:spPr>
          <a:xfrm>
            <a:off x="393700" y="1308100"/>
            <a:ext cx="5969000" cy="317500"/>
          </a:xfrm>
          <a:prstGeom prst="rect">
            <a:avLst/>
          </a:prstGeom>
        </p:spPr>
        <p:txBody>
          <a:bodyPr/>
          <a:lstStyle/>
          <a:p>
            <a:pPr>
              <a:defRPr sz="1200">
                <a:latin typeface="+mn-lt"/>
                <a:ea typeface="+mn-ea"/>
                <a:cs typeface="+mn-cs"/>
                <a:sym typeface="Calibri"/>
              </a:defRPr>
            </a:pPr>
            <a:endParaRPr/>
          </a:p>
        </p:txBody>
      </p:sp>
      <p:pic>
        <p:nvPicPr>
          <p:cNvPr id="55" name="Grafika 6" descr="Grafika 6"/>
          <p:cNvPicPr>
            <a:picLocks noChangeAspect="1"/>
          </p:cNvPicPr>
          <p:nvPr/>
        </p:nvPicPr>
        <p:blipFill>
          <a:blip r:embed="rId5">
            <a:extLst/>
          </a:blip>
          <a:stretch>
            <a:fillRect/>
          </a:stretch>
        </p:blipFill>
        <p:spPr>
          <a:xfrm>
            <a:off x="407987" y="369737"/>
            <a:ext cx="1974223" cy="624329"/>
          </a:xfrm>
          <a:prstGeom prst="rect">
            <a:avLst/>
          </a:prstGeom>
          <a:ln w="12700">
            <a:miter lim="400000"/>
          </a:ln>
        </p:spPr>
      </p:pic>
      <p:sp>
        <p:nvSpPr>
          <p:cNvPr id="56"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rolny">
    <p:spTree>
      <p:nvGrpSpPr>
        <p:cNvPr id="1" name=""/>
        <p:cNvGrpSpPr/>
        <p:nvPr/>
      </p:nvGrpSpPr>
      <p:grpSpPr>
        <a:xfrm>
          <a:off x="0" y="0"/>
          <a:ext cx="0" cy="0"/>
          <a:chOff x="0" y="0"/>
          <a:chExt cx="0" cy="0"/>
        </a:xfrm>
      </p:grpSpPr>
      <p:pic>
        <p:nvPicPr>
          <p:cNvPr id="63" name="Obraz 6" descr="Obraz 6"/>
          <p:cNvPicPr>
            <a:picLocks noChangeAspect="1"/>
          </p:cNvPicPr>
          <p:nvPr/>
        </p:nvPicPr>
        <p:blipFill>
          <a:blip r:embed="rId2">
            <a:extLst/>
          </a:blip>
          <a:srcRect l="11749"/>
          <a:stretch>
            <a:fillRect/>
          </a:stretch>
        </p:blipFill>
        <p:spPr>
          <a:xfrm>
            <a:off x="459740" y="257810"/>
            <a:ext cx="2195195" cy="846439"/>
          </a:xfrm>
          <a:prstGeom prst="rect">
            <a:avLst/>
          </a:prstGeom>
          <a:ln w="12700">
            <a:miter lim="400000"/>
          </a:ln>
        </p:spPr>
      </p:pic>
      <p:pic>
        <p:nvPicPr>
          <p:cNvPr id="64" name="Obraz 7" descr="Obraz 7"/>
          <p:cNvPicPr>
            <a:picLocks noChangeAspect="1"/>
          </p:cNvPicPr>
          <p:nvPr/>
        </p:nvPicPr>
        <p:blipFill>
          <a:blip r:embed="rId3">
            <a:extLst/>
          </a:blip>
          <a:srcRect l="6824"/>
          <a:stretch>
            <a:fillRect/>
          </a:stretch>
        </p:blipFill>
        <p:spPr>
          <a:xfrm>
            <a:off x="459740" y="8603932"/>
            <a:ext cx="825501" cy="899161"/>
          </a:xfrm>
          <a:prstGeom prst="rect">
            <a:avLst/>
          </a:prstGeom>
          <a:ln w="12700">
            <a:miter lim="400000"/>
          </a:ln>
        </p:spPr>
      </p:pic>
      <p:grpSp>
        <p:nvGrpSpPr>
          <p:cNvPr id="67" name="Pole tekstowe 3"/>
          <p:cNvGrpSpPr/>
          <p:nvPr/>
        </p:nvGrpSpPr>
        <p:grpSpPr>
          <a:xfrm>
            <a:off x="1538286" y="9045892"/>
            <a:ext cx="981712" cy="457201"/>
            <a:chOff x="0" y="0"/>
            <a:chExt cx="981710" cy="457200"/>
          </a:xfrm>
        </p:grpSpPr>
        <p:sp>
          <p:nvSpPr>
            <p:cNvPr id="65" name="Prostokąt"/>
            <p:cNvSpPr/>
            <p:nvPr/>
          </p:nvSpPr>
          <p:spPr>
            <a:xfrm>
              <a:off x="-1" y="0"/>
              <a:ext cx="981712" cy="457200"/>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200"/>
              </a:pPr>
              <a:endParaRPr/>
            </a:p>
          </p:txBody>
        </p:sp>
        <p:sp>
          <p:nvSpPr>
            <p:cNvPr id="66" name="MASIOTA…"/>
            <p:cNvSpPr txBox="1"/>
            <p:nvPr/>
          </p:nvSpPr>
          <p:spPr>
            <a:xfrm>
              <a:off x="-1" y="0"/>
              <a:ext cx="981712" cy="4343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700" b="1"/>
              </a:pPr>
              <a:r>
                <a:t>MASIOTA</a:t>
              </a:r>
              <a:endParaRPr sz="1200"/>
            </a:p>
            <a:p>
              <a:pPr>
                <a:defRPr sz="700" b="1"/>
              </a:pPr>
              <a:r>
                <a:t>adwokaci i radcowie </a:t>
              </a:r>
              <a:endParaRPr sz="1200"/>
            </a:p>
            <a:p>
              <a:pPr>
                <a:defRPr sz="700" b="1"/>
              </a:pPr>
              <a:r>
                <a:t>prawni</a:t>
              </a:r>
            </a:p>
          </p:txBody>
        </p:sp>
      </p:grpSp>
      <p:grpSp>
        <p:nvGrpSpPr>
          <p:cNvPr id="70" name="Pole tekstowe 4"/>
          <p:cNvGrpSpPr/>
          <p:nvPr/>
        </p:nvGrpSpPr>
        <p:grpSpPr>
          <a:xfrm>
            <a:off x="2585085" y="8759829"/>
            <a:ext cx="1778001" cy="777241"/>
            <a:chOff x="0" y="0"/>
            <a:chExt cx="1778000" cy="777240"/>
          </a:xfrm>
        </p:grpSpPr>
        <p:sp>
          <p:nvSpPr>
            <p:cNvPr id="68" name="Prostokąt"/>
            <p:cNvSpPr/>
            <p:nvPr/>
          </p:nvSpPr>
          <p:spPr>
            <a:xfrm>
              <a:off x="0" y="0"/>
              <a:ext cx="1778000" cy="736600"/>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200"/>
              </a:pPr>
              <a:endParaRPr/>
            </a:p>
          </p:txBody>
        </p:sp>
        <p:sp>
          <p:nvSpPr>
            <p:cNvPr id="69" name="Adres korespondencyjny:…"/>
            <p:cNvSpPr txBox="1"/>
            <p:nvPr/>
          </p:nvSpPr>
          <p:spPr>
            <a:xfrm>
              <a:off x="0" y="0"/>
              <a:ext cx="1778000" cy="777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700"/>
              </a:pPr>
              <a:r>
                <a:t>Adres korespondencyjny:</a:t>
              </a:r>
              <a:endParaRPr sz="1200"/>
            </a:p>
            <a:p>
              <a:pPr>
                <a:defRPr sz="700" b="1"/>
              </a:pPr>
              <a:r>
                <a:t> </a:t>
              </a:r>
              <a:endParaRPr sz="1200"/>
            </a:p>
            <a:p>
              <a:pPr>
                <a:defRPr sz="700" b="1"/>
              </a:pPr>
              <a:r>
                <a:t>Poznań</a:t>
              </a:r>
              <a:endParaRPr sz="1200"/>
            </a:p>
            <a:p>
              <a:pPr>
                <a:defRPr sz="700"/>
              </a:pPr>
              <a:r>
                <a:t>ul. Paderewskiego 6/2, 61-770 Poznań</a:t>
              </a:r>
              <a:endParaRPr sz="1200"/>
            </a:p>
            <a:p>
              <a:pPr>
                <a:defRPr sz="700"/>
              </a:pPr>
              <a:r>
                <a:t>tel. +48 61 852 36 23</a:t>
              </a:r>
              <a:endParaRPr sz="1200"/>
            </a:p>
            <a:p>
              <a:pPr>
                <a:defRPr sz="700"/>
              </a:pPr>
              <a:r>
                <a:t>kancelaria@masiota.com</a:t>
              </a:r>
            </a:p>
          </p:txBody>
        </p:sp>
      </p:grpSp>
      <p:grpSp>
        <p:nvGrpSpPr>
          <p:cNvPr id="73" name="Pole tekstowe 5"/>
          <p:cNvGrpSpPr/>
          <p:nvPr/>
        </p:nvGrpSpPr>
        <p:grpSpPr>
          <a:xfrm>
            <a:off x="4186873" y="8770939"/>
            <a:ext cx="1456056" cy="777241"/>
            <a:chOff x="0" y="0"/>
            <a:chExt cx="1456055" cy="777240"/>
          </a:xfrm>
        </p:grpSpPr>
        <p:sp>
          <p:nvSpPr>
            <p:cNvPr id="71" name="Prostokąt"/>
            <p:cNvSpPr/>
            <p:nvPr/>
          </p:nvSpPr>
          <p:spPr>
            <a:xfrm>
              <a:off x="0" y="0"/>
              <a:ext cx="1456056" cy="736600"/>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200"/>
              </a:pPr>
              <a:endParaRPr/>
            </a:p>
          </p:txBody>
        </p:sp>
        <p:sp>
          <p:nvSpPr>
            <p:cNvPr id="72" name="Oddział:…"/>
            <p:cNvSpPr txBox="1"/>
            <p:nvPr/>
          </p:nvSpPr>
          <p:spPr>
            <a:xfrm>
              <a:off x="0" y="0"/>
              <a:ext cx="1456056" cy="777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700"/>
              </a:pPr>
              <a:r>
                <a:t>Oddział:</a:t>
              </a:r>
              <a:endParaRPr sz="1200"/>
            </a:p>
            <a:p>
              <a:pPr>
                <a:defRPr sz="700" b="1"/>
              </a:pPr>
              <a:r>
                <a:t> </a:t>
              </a:r>
              <a:endParaRPr sz="1200"/>
            </a:p>
            <a:p>
              <a:pPr>
                <a:defRPr sz="700" b="1"/>
              </a:pPr>
              <a:r>
                <a:t>Warszawa</a:t>
              </a:r>
              <a:endParaRPr sz="1200"/>
            </a:p>
            <a:p>
              <a:pPr>
                <a:defRPr sz="700"/>
              </a:pPr>
              <a:r>
                <a:t>ul. Trębacka 4, 00-074 Warszawa</a:t>
              </a:r>
              <a:endParaRPr sz="1200"/>
            </a:p>
            <a:p>
              <a:pPr>
                <a:defRPr sz="700"/>
              </a:pPr>
              <a:r>
                <a:t>tel. +48 22 630 94 49</a:t>
              </a:r>
              <a:endParaRPr sz="1200"/>
            </a:p>
            <a:p>
              <a:pPr>
                <a:defRPr sz="700"/>
              </a:pPr>
              <a:r>
                <a:t>office@masiota.com</a:t>
              </a:r>
            </a:p>
          </p:txBody>
        </p:sp>
      </p:grpSp>
      <p:grpSp>
        <p:nvGrpSpPr>
          <p:cNvPr id="76" name="Pole tekstowe 6"/>
          <p:cNvGrpSpPr/>
          <p:nvPr/>
        </p:nvGrpSpPr>
        <p:grpSpPr>
          <a:xfrm>
            <a:off x="5515609" y="8762679"/>
            <a:ext cx="889001" cy="219710"/>
            <a:chOff x="0" y="0"/>
            <a:chExt cx="889000" cy="219709"/>
          </a:xfrm>
        </p:grpSpPr>
        <p:sp>
          <p:nvSpPr>
            <p:cNvPr id="74" name="Prostokąt"/>
            <p:cNvSpPr/>
            <p:nvPr/>
          </p:nvSpPr>
          <p:spPr>
            <a:xfrm>
              <a:off x="0" y="0"/>
              <a:ext cx="889000" cy="219709"/>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200"/>
              </a:pPr>
              <a:endParaRPr/>
            </a:p>
          </p:txBody>
        </p:sp>
        <p:sp>
          <p:nvSpPr>
            <p:cNvPr id="75" name="www.masiota.com"/>
            <p:cNvSpPr txBox="1"/>
            <p:nvPr/>
          </p:nvSpPr>
          <p:spPr>
            <a:xfrm>
              <a:off x="0" y="0"/>
              <a:ext cx="889000" cy="2057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700"/>
              </a:lvl1pPr>
            </a:lstStyle>
            <a:p>
              <a:r>
                <a:t>www.masiota.com</a:t>
              </a:r>
            </a:p>
          </p:txBody>
        </p:sp>
      </p:grpSp>
      <p:pic>
        <p:nvPicPr>
          <p:cNvPr id="77" name="Obraz 7" descr="Obraz 7"/>
          <p:cNvPicPr>
            <a:picLocks noChangeAspect="1"/>
          </p:cNvPicPr>
          <p:nvPr/>
        </p:nvPicPr>
        <p:blipFill>
          <a:blip r:embed="rId4">
            <a:extLst/>
          </a:blip>
          <a:stretch>
            <a:fillRect/>
          </a:stretch>
        </p:blipFill>
        <p:spPr>
          <a:xfrm>
            <a:off x="1" y="0"/>
            <a:ext cx="6857998" cy="3423237"/>
          </a:xfrm>
          <a:prstGeom prst="rect">
            <a:avLst/>
          </a:prstGeom>
          <a:ln w="12700">
            <a:miter lim="400000"/>
          </a:ln>
        </p:spPr>
      </p:pic>
      <p:sp>
        <p:nvSpPr>
          <p:cNvPr id="78" name="Treść - poziom 1…"/>
          <p:cNvSpPr txBox="1">
            <a:spLocks noGrp="1"/>
          </p:cNvSpPr>
          <p:nvPr>
            <p:ph type="body" sz="quarter" idx="1"/>
          </p:nvPr>
        </p:nvSpPr>
        <p:spPr>
          <a:prstGeom prst="rect">
            <a:avLst/>
          </a:prstGeom>
        </p:spPr>
        <p:txBody>
          <a:bodyPr/>
          <a:lstStyle/>
          <a:p>
            <a:r>
              <a:t>Treść - poziom 1</a:t>
            </a:r>
          </a:p>
          <a:p>
            <a:pPr lvl="1"/>
            <a:r>
              <a:t>Treść - poziom 2</a:t>
            </a:r>
          </a:p>
          <a:p>
            <a:pPr lvl="2"/>
            <a:r>
              <a:t>Treść - poziom 3</a:t>
            </a:r>
          </a:p>
          <a:p>
            <a:pPr lvl="3"/>
            <a:r>
              <a:t>Treść - poziom 4</a:t>
            </a:r>
          </a:p>
          <a:p>
            <a:pPr lvl="4"/>
            <a:r>
              <a:t>Treść - poziom 5</a:t>
            </a:r>
          </a:p>
        </p:txBody>
      </p:sp>
      <p:sp>
        <p:nvSpPr>
          <p:cNvPr id="79" name="Symbol zastępczy tekstu 11"/>
          <p:cNvSpPr>
            <a:spLocks noGrp="1"/>
          </p:cNvSpPr>
          <p:nvPr>
            <p:ph type="body" idx="13"/>
          </p:nvPr>
        </p:nvSpPr>
        <p:spPr>
          <a:xfrm>
            <a:off x="393700" y="3683000"/>
            <a:ext cx="5969000" cy="4699000"/>
          </a:xfrm>
          <a:prstGeom prst="rect">
            <a:avLst/>
          </a:prstGeom>
        </p:spPr>
        <p:txBody>
          <a:bodyPr/>
          <a:lstStyle/>
          <a:p>
            <a:pPr algn="just">
              <a:defRPr sz="1400">
                <a:solidFill>
                  <a:srgbClr val="000000"/>
                </a:solidFill>
                <a:latin typeface="+mn-lt"/>
                <a:ea typeface="+mn-ea"/>
                <a:cs typeface="+mn-cs"/>
                <a:sym typeface="Calibri"/>
              </a:defRPr>
            </a:pPr>
            <a:endParaRPr/>
          </a:p>
        </p:txBody>
      </p:sp>
      <p:sp>
        <p:nvSpPr>
          <p:cNvPr id="80" name="Symbol zastępczy tekstu 17"/>
          <p:cNvSpPr>
            <a:spLocks noGrp="1"/>
          </p:cNvSpPr>
          <p:nvPr>
            <p:ph type="body" sz="quarter" idx="14"/>
          </p:nvPr>
        </p:nvSpPr>
        <p:spPr>
          <a:xfrm>
            <a:off x="393700" y="1308100"/>
            <a:ext cx="5969000" cy="317500"/>
          </a:xfrm>
          <a:prstGeom prst="rect">
            <a:avLst/>
          </a:prstGeom>
        </p:spPr>
        <p:txBody>
          <a:bodyPr/>
          <a:lstStyle/>
          <a:p>
            <a:pPr>
              <a:defRPr sz="1200">
                <a:latin typeface="+mn-lt"/>
                <a:ea typeface="+mn-ea"/>
                <a:cs typeface="+mn-cs"/>
                <a:sym typeface="Calibri"/>
              </a:defRPr>
            </a:pPr>
            <a:endParaRPr/>
          </a:p>
        </p:txBody>
      </p:sp>
      <p:pic>
        <p:nvPicPr>
          <p:cNvPr id="81" name="Grafika 6" descr="Grafika 6"/>
          <p:cNvPicPr>
            <a:picLocks noChangeAspect="1"/>
          </p:cNvPicPr>
          <p:nvPr/>
        </p:nvPicPr>
        <p:blipFill>
          <a:blip r:embed="rId5">
            <a:extLst/>
          </a:blip>
          <a:stretch>
            <a:fillRect/>
          </a:stretch>
        </p:blipFill>
        <p:spPr>
          <a:xfrm>
            <a:off x="407987" y="369737"/>
            <a:ext cx="1974223" cy="624329"/>
          </a:xfrm>
          <a:prstGeom prst="rect">
            <a:avLst/>
          </a:prstGeom>
          <a:ln w="12700">
            <a:miter lim="400000"/>
          </a:ln>
        </p:spPr>
      </p:pic>
      <p:sp>
        <p:nvSpPr>
          <p:cNvPr id="82"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iura">
    <p:spTree>
      <p:nvGrpSpPr>
        <p:cNvPr id="1" name=""/>
        <p:cNvGrpSpPr/>
        <p:nvPr/>
      </p:nvGrpSpPr>
      <p:grpSpPr>
        <a:xfrm>
          <a:off x="0" y="0"/>
          <a:ext cx="0" cy="0"/>
          <a:chOff x="0" y="0"/>
          <a:chExt cx="0" cy="0"/>
        </a:xfrm>
      </p:grpSpPr>
      <p:pic>
        <p:nvPicPr>
          <p:cNvPr id="89" name="Obraz 6" descr="Obraz 6"/>
          <p:cNvPicPr>
            <a:picLocks noChangeAspect="1"/>
          </p:cNvPicPr>
          <p:nvPr/>
        </p:nvPicPr>
        <p:blipFill>
          <a:blip r:embed="rId2">
            <a:extLst/>
          </a:blip>
          <a:srcRect l="11749"/>
          <a:stretch>
            <a:fillRect/>
          </a:stretch>
        </p:blipFill>
        <p:spPr>
          <a:xfrm>
            <a:off x="459740" y="257810"/>
            <a:ext cx="2195195" cy="846439"/>
          </a:xfrm>
          <a:prstGeom prst="rect">
            <a:avLst/>
          </a:prstGeom>
          <a:ln w="12700">
            <a:miter lim="400000"/>
          </a:ln>
        </p:spPr>
      </p:pic>
      <p:pic>
        <p:nvPicPr>
          <p:cNvPr id="90" name="Obraz 7" descr="Obraz 7"/>
          <p:cNvPicPr>
            <a:picLocks noChangeAspect="1"/>
          </p:cNvPicPr>
          <p:nvPr/>
        </p:nvPicPr>
        <p:blipFill>
          <a:blip r:embed="rId3">
            <a:extLst/>
          </a:blip>
          <a:srcRect l="6824"/>
          <a:stretch>
            <a:fillRect/>
          </a:stretch>
        </p:blipFill>
        <p:spPr>
          <a:xfrm>
            <a:off x="459740" y="8603932"/>
            <a:ext cx="825501" cy="899161"/>
          </a:xfrm>
          <a:prstGeom prst="rect">
            <a:avLst/>
          </a:prstGeom>
          <a:ln w="12700">
            <a:miter lim="400000"/>
          </a:ln>
        </p:spPr>
      </p:pic>
      <p:grpSp>
        <p:nvGrpSpPr>
          <p:cNvPr id="93" name="Pole tekstowe 3"/>
          <p:cNvGrpSpPr/>
          <p:nvPr/>
        </p:nvGrpSpPr>
        <p:grpSpPr>
          <a:xfrm>
            <a:off x="1538286" y="9045892"/>
            <a:ext cx="981712" cy="457201"/>
            <a:chOff x="0" y="0"/>
            <a:chExt cx="981710" cy="457200"/>
          </a:xfrm>
        </p:grpSpPr>
        <p:sp>
          <p:nvSpPr>
            <p:cNvPr id="91" name="Prostokąt"/>
            <p:cNvSpPr/>
            <p:nvPr/>
          </p:nvSpPr>
          <p:spPr>
            <a:xfrm>
              <a:off x="-1" y="0"/>
              <a:ext cx="981712" cy="457200"/>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200"/>
              </a:pPr>
              <a:endParaRPr/>
            </a:p>
          </p:txBody>
        </p:sp>
        <p:sp>
          <p:nvSpPr>
            <p:cNvPr id="92" name="MASIOTA…"/>
            <p:cNvSpPr txBox="1"/>
            <p:nvPr/>
          </p:nvSpPr>
          <p:spPr>
            <a:xfrm>
              <a:off x="-1" y="0"/>
              <a:ext cx="981712" cy="4343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700" b="1"/>
              </a:pPr>
              <a:r>
                <a:t>MASIOTA</a:t>
              </a:r>
              <a:endParaRPr sz="1200"/>
            </a:p>
            <a:p>
              <a:pPr>
                <a:defRPr sz="700" b="1"/>
              </a:pPr>
              <a:r>
                <a:t>adwokaci i radcowie </a:t>
              </a:r>
              <a:endParaRPr sz="1200"/>
            </a:p>
            <a:p>
              <a:pPr>
                <a:defRPr sz="700" b="1"/>
              </a:pPr>
              <a:r>
                <a:t>prawni</a:t>
              </a:r>
            </a:p>
          </p:txBody>
        </p:sp>
      </p:grpSp>
      <p:grpSp>
        <p:nvGrpSpPr>
          <p:cNvPr id="96" name="Pole tekstowe 4"/>
          <p:cNvGrpSpPr/>
          <p:nvPr/>
        </p:nvGrpSpPr>
        <p:grpSpPr>
          <a:xfrm>
            <a:off x="2585085" y="8759829"/>
            <a:ext cx="1778001" cy="777241"/>
            <a:chOff x="0" y="0"/>
            <a:chExt cx="1778000" cy="777240"/>
          </a:xfrm>
        </p:grpSpPr>
        <p:sp>
          <p:nvSpPr>
            <p:cNvPr id="94" name="Prostokąt"/>
            <p:cNvSpPr/>
            <p:nvPr/>
          </p:nvSpPr>
          <p:spPr>
            <a:xfrm>
              <a:off x="0" y="0"/>
              <a:ext cx="1778000" cy="736600"/>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200"/>
              </a:pPr>
              <a:endParaRPr/>
            </a:p>
          </p:txBody>
        </p:sp>
        <p:sp>
          <p:nvSpPr>
            <p:cNvPr id="95" name="Adres korespondencyjny:…"/>
            <p:cNvSpPr txBox="1"/>
            <p:nvPr/>
          </p:nvSpPr>
          <p:spPr>
            <a:xfrm>
              <a:off x="0" y="0"/>
              <a:ext cx="1778000" cy="777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700"/>
              </a:pPr>
              <a:r>
                <a:t>Adres korespondencyjny:</a:t>
              </a:r>
              <a:endParaRPr sz="1200"/>
            </a:p>
            <a:p>
              <a:pPr>
                <a:defRPr sz="700" b="1"/>
              </a:pPr>
              <a:r>
                <a:t> </a:t>
              </a:r>
              <a:endParaRPr sz="1200"/>
            </a:p>
            <a:p>
              <a:pPr>
                <a:defRPr sz="700" b="1"/>
              </a:pPr>
              <a:r>
                <a:t>Poznań</a:t>
              </a:r>
              <a:endParaRPr sz="1200"/>
            </a:p>
            <a:p>
              <a:pPr>
                <a:defRPr sz="700"/>
              </a:pPr>
              <a:r>
                <a:t>ul. Paderewskiego 6/2, 61-770 Poznań</a:t>
              </a:r>
              <a:endParaRPr sz="1200"/>
            </a:p>
            <a:p>
              <a:pPr>
                <a:defRPr sz="700"/>
              </a:pPr>
              <a:r>
                <a:t>tel. +48 61 852 36 23</a:t>
              </a:r>
              <a:endParaRPr sz="1200"/>
            </a:p>
            <a:p>
              <a:pPr>
                <a:defRPr sz="700"/>
              </a:pPr>
              <a:r>
                <a:t>kancelaria@masiota.com</a:t>
              </a:r>
            </a:p>
          </p:txBody>
        </p:sp>
      </p:grpSp>
      <p:grpSp>
        <p:nvGrpSpPr>
          <p:cNvPr id="99" name="Pole tekstowe 5"/>
          <p:cNvGrpSpPr/>
          <p:nvPr/>
        </p:nvGrpSpPr>
        <p:grpSpPr>
          <a:xfrm>
            <a:off x="4186873" y="8770939"/>
            <a:ext cx="1456056" cy="777241"/>
            <a:chOff x="0" y="0"/>
            <a:chExt cx="1456055" cy="777240"/>
          </a:xfrm>
        </p:grpSpPr>
        <p:sp>
          <p:nvSpPr>
            <p:cNvPr id="97" name="Prostokąt"/>
            <p:cNvSpPr/>
            <p:nvPr/>
          </p:nvSpPr>
          <p:spPr>
            <a:xfrm>
              <a:off x="0" y="0"/>
              <a:ext cx="1456056" cy="736600"/>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200"/>
              </a:pPr>
              <a:endParaRPr/>
            </a:p>
          </p:txBody>
        </p:sp>
        <p:sp>
          <p:nvSpPr>
            <p:cNvPr id="98" name="Oddział:…"/>
            <p:cNvSpPr txBox="1"/>
            <p:nvPr/>
          </p:nvSpPr>
          <p:spPr>
            <a:xfrm>
              <a:off x="0" y="0"/>
              <a:ext cx="1456056" cy="777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700"/>
              </a:pPr>
              <a:r>
                <a:t>Oddział:</a:t>
              </a:r>
              <a:endParaRPr sz="1200"/>
            </a:p>
            <a:p>
              <a:pPr>
                <a:defRPr sz="700" b="1"/>
              </a:pPr>
              <a:r>
                <a:t> </a:t>
              </a:r>
              <a:endParaRPr sz="1200"/>
            </a:p>
            <a:p>
              <a:pPr>
                <a:defRPr sz="700" b="1"/>
              </a:pPr>
              <a:r>
                <a:t>Warszawa</a:t>
              </a:r>
              <a:endParaRPr sz="1200"/>
            </a:p>
            <a:p>
              <a:pPr>
                <a:defRPr sz="700"/>
              </a:pPr>
              <a:r>
                <a:t>ul. Trębacka 4, 00-074 Warszawa</a:t>
              </a:r>
              <a:endParaRPr sz="1200"/>
            </a:p>
            <a:p>
              <a:pPr>
                <a:defRPr sz="700"/>
              </a:pPr>
              <a:r>
                <a:t>tel. +48 22 630 94 49</a:t>
              </a:r>
              <a:endParaRPr sz="1200"/>
            </a:p>
            <a:p>
              <a:pPr>
                <a:defRPr sz="700"/>
              </a:pPr>
              <a:r>
                <a:t>office@masiota.com</a:t>
              </a:r>
            </a:p>
          </p:txBody>
        </p:sp>
      </p:grpSp>
      <p:grpSp>
        <p:nvGrpSpPr>
          <p:cNvPr id="102" name="Pole tekstowe 6"/>
          <p:cNvGrpSpPr/>
          <p:nvPr/>
        </p:nvGrpSpPr>
        <p:grpSpPr>
          <a:xfrm>
            <a:off x="5515609" y="8762679"/>
            <a:ext cx="889001" cy="219710"/>
            <a:chOff x="0" y="0"/>
            <a:chExt cx="889000" cy="219709"/>
          </a:xfrm>
        </p:grpSpPr>
        <p:sp>
          <p:nvSpPr>
            <p:cNvPr id="100" name="Prostokąt"/>
            <p:cNvSpPr/>
            <p:nvPr/>
          </p:nvSpPr>
          <p:spPr>
            <a:xfrm>
              <a:off x="0" y="0"/>
              <a:ext cx="889000" cy="219709"/>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200"/>
              </a:pPr>
              <a:endParaRPr/>
            </a:p>
          </p:txBody>
        </p:sp>
        <p:sp>
          <p:nvSpPr>
            <p:cNvPr id="101" name="www.masiota.com"/>
            <p:cNvSpPr txBox="1"/>
            <p:nvPr/>
          </p:nvSpPr>
          <p:spPr>
            <a:xfrm>
              <a:off x="0" y="0"/>
              <a:ext cx="889000" cy="2057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700"/>
              </a:lvl1pPr>
            </a:lstStyle>
            <a:p>
              <a:r>
                <a:t>www.masiota.com</a:t>
              </a:r>
            </a:p>
          </p:txBody>
        </p:sp>
      </p:grpSp>
      <p:pic>
        <p:nvPicPr>
          <p:cNvPr id="103" name="Obraz 7" descr="Obraz 7"/>
          <p:cNvPicPr>
            <a:picLocks noChangeAspect="1"/>
          </p:cNvPicPr>
          <p:nvPr/>
        </p:nvPicPr>
        <p:blipFill>
          <a:blip r:embed="rId4">
            <a:extLst/>
          </a:blip>
          <a:stretch>
            <a:fillRect/>
          </a:stretch>
        </p:blipFill>
        <p:spPr>
          <a:xfrm>
            <a:off x="1" y="0"/>
            <a:ext cx="6857998" cy="3423235"/>
          </a:xfrm>
          <a:prstGeom prst="rect">
            <a:avLst/>
          </a:prstGeom>
          <a:ln w="12700">
            <a:miter lim="400000"/>
          </a:ln>
        </p:spPr>
      </p:pic>
      <p:sp>
        <p:nvSpPr>
          <p:cNvPr id="104" name="Treść - poziom 1…"/>
          <p:cNvSpPr txBox="1">
            <a:spLocks noGrp="1"/>
          </p:cNvSpPr>
          <p:nvPr>
            <p:ph type="body" sz="quarter" idx="1"/>
          </p:nvPr>
        </p:nvSpPr>
        <p:spPr>
          <a:prstGeom prst="rect">
            <a:avLst/>
          </a:prstGeom>
        </p:spPr>
        <p:txBody>
          <a:bodyPr/>
          <a:lstStyle/>
          <a:p>
            <a:r>
              <a:t>Treść - poziom 1</a:t>
            </a:r>
          </a:p>
          <a:p>
            <a:pPr lvl="1"/>
            <a:r>
              <a:t>Treść - poziom 2</a:t>
            </a:r>
          </a:p>
          <a:p>
            <a:pPr lvl="2"/>
            <a:r>
              <a:t>Treść - poziom 3</a:t>
            </a:r>
          </a:p>
          <a:p>
            <a:pPr lvl="3"/>
            <a:r>
              <a:t>Treść - poziom 4</a:t>
            </a:r>
          </a:p>
          <a:p>
            <a:pPr lvl="4"/>
            <a:r>
              <a:t>Treść - poziom 5</a:t>
            </a:r>
          </a:p>
        </p:txBody>
      </p:sp>
      <p:sp>
        <p:nvSpPr>
          <p:cNvPr id="105" name="Symbol zastępczy tekstu 11"/>
          <p:cNvSpPr>
            <a:spLocks noGrp="1"/>
          </p:cNvSpPr>
          <p:nvPr>
            <p:ph type="body" idx="13"/>
          </p:nvPr>
        </p:nvSpPr>
        <p:spPr>
          <a:xfrm>
            <a:off x="393700" y="3683000"/>
            <a:ext cx="5969000" cy="4699000"/>
          </a:xfrm>
          <a:prstGeom prst="rect">
            <a:avLst/>
          </a:prstGeom>
        </p:spPr>
        <p:txBody>
          <a:bodyPr/>
          <a:lstStyle/>
          <a:p>
            <a:pPr algn="just">
              <a:defRPr sz="1400">
                <a:solidFill>
                  <a:srgbClr val="000000"/>
                </a:solidFill>
                <a:latin typeface="+mn-lt"/>
                <a:ea typeface="+mn-ea"/>
                <a:cs typeface="+mn-cs"/>
                <a:sym typeface="Calibri"/>
              </a:defRPr>
            </a:pPr>
            <a:endParaRPr/>
          </a:p>
        </p:txBody>
      </p:sp>
      <p:sp>
        <p:nvSpPr>
          <p:cNvPr id="106" name="Symbol zastępczy tekstu 17"/>
          <p:cNvSpPr>
            <a:spLocks noGrp="1"/>
          </p:cNvSpPr>
          <p:nvPr>
            <p:ph type="body" sz="quarter" idx="14"/>
          </p:nvPr>
        </p:nvSpPr>
        <p:spPr>
          <a:xfrm>
            <a:off x="393700" y="1308100"/>
            <a:ext cx="5969000" cy="317500"/>
          </a:xfrm>
          <a:prstGeom prst="rect">
            <a:avLst/>
          </a:prstGeom>
        </p:spPr>
        <p:txBody>
          <a:bodyPr/>
          <a:lstStyle/>
          <a:p>
            <a:pPr>
              <a:defRPr sz="1200">
                <a:latin typeface="+mn-lt"/>
                <a:ea typeface="+mn-ea"/>
                <a:cs typeface="+mn-cs"/>
                <a:sym typeface="Calibri"/>
              </a:defRPr>
            </a:pPr>
            <a:endParaRPr/>
          </a:p>
        </p:txBody>
      </p:sp>
      <p:pic>
        <p:nvPicPr>
          <p:cNvPr id="107" name="Grafika 6" descr="Grafika 6"/>
          <p:cNvPicPr>
            <a:picLocks noChangeAspect="1"/>
          </p:cNvPicPr>
          <p:nvPr/>
        </p:nvPicPr>
        <p:blipFill>
          <a:blip r:embed="rId5">
            <a:extLst/>
          </a:blip>
          <a:stretch>
            <a:fillRect/>
          </a:stretch>
        </p:blipFill>
        <p:spPr>
          <a:xfrm>
            <a:off x="407987" y="369737"/>
            <a:ext cx="1974223" cy="624329"/>
          </a:xfrm>
          <a:prstGeom prst="rect">
            <a:avLst/>
          </a:prstGeom>
          <a:ln w="12700">
            <a:miter lim="400000"/>
          </a:ln>
        </p:spPr>
      </p:pic>
      <p:sp>
        <p:nvSpPr>
          <p:cNvPr id="108"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droga_las">
    <p:spTree>
      <p:nvGrpSpPr>
        <p:cNvPr id="1" name=""/>
        <p:cNvGrpSpPr/>
        <p:nvPr/>
      </p:nvGrpSpPr>
      <p:grpSpPr>
        <a:xfrm>
          <a:off x="0" y="0"/>
          <a:ext cx="0" cy="0"/>
          <a:chOff x="0" y="0"/>
          <a:chExt cx="0" cy="0"/>
        </a:xfrm>
      </p:grpSpPr>
      <p:pic>
        <p:nvPicPr>
          <p:cNvPr id="115" name="Obraz 6" descr="Obraz 6"/>
          <p:cNvPicPr>
            <a:picLocks noChangeAspect="1"/>
          </p:cNvPicPr>
          <p:nvPr/>
        </p:nvPicPr>
        <p:blipFill>
          <a:blip r:embed="rId2">
            <a:extLst/>
          </a:blip>
          <a:srcRect l="11749"/>
          <a:stretch>
            <a:fillRect/>
          </a:stretch>
        </p:blipFill>
        <p:spPr>
          <a:xfrm>
            <a:off x="459740" y="257810"/>
            <a:ext cx="2195195" cy="846439"/>
          </a:xfrm>
          <a:prstGeom prst="rect">
            <a:avLst/>
          </a:prstGeom>
          <a:ln w="12700">
            <a:miter lim="400000"/>
          </a:ln>
        </p:spPr>
      </p:pic>
      <p:pic>
        <p:nvPicPr>
          <p:cNvPr id="116" name="Obraz 7" descr="Obraz 7"/>
          <p:cNvPicPr>
            <a:picLocks noChangeAspect="1"/>
          </p:cNvPicPr>
          <p:nvPr/>
        </p:nvPicPr>
        <p:blipFill>
          <a:blip r:embed="rId3">
            <a:extLst/>
          </a:blip>
          <a:srcRect l="6824"/>
          <a:stretch>
            <a:fillRect/>
          </a:stretch>
        </p:blipFill>
        <p:spPr>
          <a:xfrm>
            <a:off x="459740" y="8603932"/>
            <a:ext cx="825501" cy="899161"/>
          </a:xfrm>
          <a:prstGeom prst="rect">
            <a:avLst/>
          </a:prstGeom>
          <a:ln w="12700">
            <a:miter lim="400000"/>
          </a:ln>
        </p:spPr>
      </p:pic>
      <p:grpSp>
        <p:nvGrpSpPr>
          <p:cNvPr id="119" name="Pole tekstowe 3"/>
          <p:cNvGrpSpPr/>
          <p:nvPr/>
        </p:nvGrpSpPr>
        <p:grpSpPr>
          <a:xfrm>
            <a:off x="1538286" y="9045892"/>
            <a:ext cx="981712" cy="457201"/>
            <a:chOff x="0" y="0"/>
            <a:chExt cx="981710" cy="457200"/>
          </a:xfrm>
        </p:grpSpPr>
        <p:sp>
          <p:nvSpPr>
            <p:cNvPr id="117" name="Prostokąt"/>
            <p:cNvSpPr/>
            <p:nvPr/>
          </p:nvSpPr>
          <p:spPr>
            <a:xfrm>
              <a:off x="-1" y="0"/>
              <a:ext cx="981712" cy="457200"/>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200"/>
              </a:pPr>
              <a:endParaRPr/>
            </a:p>
          </p:txBody>
        </p:sp>
        <p:sp>
          <p:nvSpPr>
            <p:cNvPr id="118" name="MASIOTA…"/>
            <p:cNvSpPr txBox="1"/>
            <p:nvPr/>
          </p:nvSpPr>
          <p:spPr>
            <a:xfrm>
              <a:off x="-1" y="0"/>
              <a:ext cx="981712" cy="4343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700" b="1"/>
              </a:pPr>
              <a:r>
                <a:t>MASIOTA</a:t>
              </a:r>
              <a:endParaRPr sz="1200"/>
            </a:p>
            <a:p>
              <a:pPr>
                <a:defRPr sz="700" b="1"/>
              </a:pPr>
              <a:r>
                <a:t>adwokaci i radcowie </a:t>
              </a:r>
              <a:endParaRPr sz="1200"/>
            </a:p>
            <a:p>
              <a:pPr>
                <a:defRPr sz="700" b="1"/>
              </a:pPr>
              <a:r>
                <a:t>prawni</a:t>
              </a:r>
            </a:p>
          </p:txBody>
        </p:sp>
      </p:grpSp>
      <p:grpSp>
        <p:nvGrpSpPr>
          <p:cNvPr id="122" name="Pole tekstowe 4"/>
          <p:cNvGrpSpPr/>
          <p:nvPr/>
        </p:nvGrpSpPr>
        <p:grpSpPr>
          <a:xfrm>
            <a:off x="2585085" y="8759829"/>
            <a:ext cx="1778001" cy="777241"/>
            <a:chOff x="0" y="0"/>
            <a:chExt cx="1778000" cy="777240"/>
          </a:xfrm>
        </p:grpSpPr>
        <p:sp>
          <p:nvSpPr>
            <p:cNvPr id="120" name="Prostokąt"/>
            <p:cNvSpPr/>
            <p:nvPr/>
          </p:nvSpPr>
          <p:spPr>
            <a:xfrm>
              <a:off x="0" y="0"/>
              <a:ext cx="1778000" cy="736600"/>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200"/>
              </a:pPr>
              <a:endParaRPr/>
            </a:p>
          </p:txBody>
        </p:sp>
        <p:sp>
          <p:nvSpPr>
            <p:cNvPr id="121" name="Adres korespondencyjny:…"/>
            <p:cNvSpPr txBox="1"/>
            <p:nvPr/>
          </p:nvSpPr>
          <p:spPr>
            <a:xfrm>
              <a:off x="0" y="0"/>
              <a:ext cx="1778000" cy="777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700"/>
              </a:pPr>
              <a:r>
                <a:t>Adres korespondencyjny:</a:t>
              </a:r>
              <a:endParaRPr sz="1200"/>
            </a:p>
            <a:p>
              <a:pPr>
                <a:defRPr sz="700" b="1"/>
              </a:pPr>
              <a:r>
                <a:t> </a:t>
              </a:r>
              <a:endParaRPr sz="1200"/>
            </a:p>
            <a:p>
              <a:pPr>
                <a:defRPr sz="700" b="1"/>
              </a:pPr>
              <a:r>
                <a:t>Poznań</a:t>
              </a:r>
              <a:endParaRPr sz="1200"/>
            </a:p>
            <a:p>
              <a:pPr>
                <a:defRPr sz="700"/>
              </a:pPr>
              <a:r>
                <a:t>ul. Paderewskiego 6/2, 61-770 Poznań</a:t>
              </a:r>
              <a:endParaRPr sz="1200"/>
            </a:p>
            <a:p>
              <a:pPr>
                <a:defRPr sz="700"/>
              </a:pPr>
              <a:r>
                <a:t>tel. +48 61 852 36 23</a:t>
              </a:r>
              <a:endParaRPr sz="1200"/>
            </a:p>
            <a:p>
              <a:pPr>
                <a:defRPr sz="700"/>
              </a:pPr>
              <a:r>
                <a:t>kancelaria@masiota.com</a:t>
              </a:r>
            </a:p>
          </p:txBody>
        </p:sp>
      </p:grpSp>
      <p:grpSp>
        <p:nvGrpSpPr>
          <p:cNvPr id="125" name="Pole tekstowe 5"/>
          <p:cNvGrpSpPr/>
          <p:nvPr/>
        </p:nvGrpSpPr>
        <p:grpSpPr>
          <a:xfrm>
            <a:off x="4186873" y="8770939"/>
            <a:ext cx="1456056" cy="777241"/>
            <a:chOff x="0" y="0"/>
            <a:chExt cx="1456055" cy="777240"/>
          </a:xfrm>
        </p:grpSpPr>
        <p:sp>
          <p:nvSpPr>
            <p:cNvPr id="123" name="Prostokąt"/>
            <p:cNvSpPr/>
            <p:nvPr/>
          </p:nvSpPr>
          <p:spPr>
            <a:xfrm>
              <a:off x="0" y="0"/>
              <a:ext cx="1456056" cy="736600"/>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200"/>
              </a:pPr>
              <a:endParaRPr/>
            </a:p>
          </p:txBody>
        </p:sp>
        <p:sp>
          <p:nvSpPr>
            <p:cNvPr id="124" name="Oddział:…"/>
            <p:cNvSpPr txBox="1"/>
            <p:nvPr/>
          </p:nvSpPr>
          <p:spPr>
            <a:xfrm>
              <a:off x="0" y="0"/>
              <a:ext cx="1456056" cy="777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700"/>
              </a:pPr>
              <a:r>
                <a:t>Oddział:</a:t>
              </a:r>
              <a:endParaRPr sz="1200"/>
            </a:p>
            <a:p>
              <a:pPr>
                <a:defRPr sz="700" b="1"/>
              </a:pPr>
              <a:r>
                <a:t> </a:t>
              </a:r>
              <a:endParaRPr sz="1200"/>
            </a:p>
            <a:p>
              <a:pPr>
                <a:defRPr sz="700" b="1"/>
              </a:pPr>
              <a:r>
                <a:t>Warszawa</a:t>
              </a:r>
              <a:endParaRPr sz="1200"/>
            </a:p>
            <a:p>
              <a:pPr>
                <a:defRPr sz="700"/>
              </a:pPr>
              <a:r>
                <a:t>ul. Trębacka 4, 00-074 Warszawa</a:t>
              </a:r>
              <a:endParaRPr sz="1200"/>
            </a:p>
            <a:p>
              <a:pPr>
                <a:defRPr sz="700"/>
              </a:pPr>
              <a:r>
                <a:t>tel. +48 22 630 94 49</a:t>
              </a:r>
              <a:endParaRPr sz="1200"/>
            </a:p>
            <a:p>
              <a:pPr>
                <a:defRPr sz="700"/>
              </a:pPr>
              <a:r>
                <a:t>office@masiota.com</a:t>
              </a:r>
            </a:p>
          </p:txBody>
        </p:sp>
      </p:grpSp>
      <p:grpSp>
        <p:nvGrpSpPr>
          <p:cNvPr id="128" name="Pole tekstowe 6"/>
          <p:cNvGrpSpPr/>
          <p:nvPr/>
        </p:nvGrpSpPr>
        <p:grpSpPr>
          <a:xfrm>
            <a:off x="5515609" y="8762679"/>
            <a:ext cx="889001" cy="219710"/>
            <a:chOff x="0" y="0"/>
            <a:chExt cx="889000" cy="219709"/>
          </a:xfrm>
        </p:grpSpPr>
        <p:sp>
          <p:nvSpPr>
            <p:cNvPr id="126" name="Prostokąt"/>
            <p:cNvSpPr/>
            <p:nvPr/>
          </p:nvSpPr>
          <p:spPr>
            <a:xfrm>
              <a:off x="0" y="0"/>
              <a:ext cx="889000" cy="219709"/>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200"/>
              </a:pPr>
              <a:endParaRPr/>
            </a:p>
          </p:txBody>
        </p:sp>
        <p:sp>
          <p:nvSpPr>
            <p:cNvPr id="127" name="www.masiota.com"/>
            <p:cNvSpPr txBox="1"/>
            <p:nvPr/>
          </p:nvSpPr>
          <p:spPr>
            <a:xfrm>
              <a:off x="0" y="0"/>
              <a:ext cx="889000" cy="2057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700"/>
              </a:lvl1pPr>
            </a:lstStyle>
            <a:p>
              <a:r>
                <a:t>www.masiota.com</a:t>
              </a:r>
            </a:p>
          </p:txBody>
        </p:sp>
      </p:grpSp>
      <p:pic>
        <p:nvPicPr>
          <p:cNvPr id="129" name="Obraz 7" descr="Obraz 7"/>
          <p:cNvPicPr>
            <a:picLocks noChangeAspect="1"/>
          </p:cNvPicPr>
          <p:nvPr/>
        </p:nvPicPr>
        <p:blipFill>
          <a:blip r:embed="rId4">
            <a:extLst/>
          </a:blip>
          <a:srcRect b="7053"/>
          <a:stretch>
            <a:fillRect/>
          </a:stretch>
        </p:blipFill>
        <p:spPr>
          <a:xfrm>
            <a:off x="0" y="-1"/>
            <a:ext cx="6932707" cy="3423239"/>
          </a:xfrm>
          <a:prstGeom prst="rect">
            <a:avLst/>
          </a:prstGeom>
          <a:ln w="12700">
            <a:miter lim="400000"/>
          </a:ln>
        </p:spPr>
      </p:pic>
      <p:sp>
        <p:nvSpPr>
          <p:cNvPr id="130" name="Treść - poziom 1…"/>
          <p:cNvSpPr txBox="1">
            <a:spLocks noGrp="1"/>
          </p:cNvSpPr>
          <p:nvPr>
            <p:ph type="body" sz="quarter" idx="1"/>
          </p:nvPr>
        </p:nvSpPr>
        <p:spPr>
          <a:prstGeom prst="rect">
            <a:avLst/>
          </a:prstGeom>
        </p:spPr>
        <p:txBody>
          <a:bodyPr/>
          <a:lstStyle/>
          <a:p>
            <a:r>
              <a:t>Treść - poziom 1</a:t>
            </a:r>
          </a:p>
          <a:p>
            <a:pPr lvl="1"/>
            <a:r>
              <a:t>Treść - poziom 2</a:t>
            </a:r>
          </a:p>
          <a:p>
            <a:pPr lvl="2"/>
            <a:r>
              <a:t>Treść - poziom 3</a:t>
            </a:r>
          </a:p>
          <a:p>
            <a:pPr lvl="3"/>
            <a:r>
              <a:t>Treść - poziom 4</a:t>
            </a:r>
          </a:p>
          <a:p>
            <a:pPr lvl="4"/>
            <a:r>
              <a:t>Treść - poziom 5</a:t>
            </a:r>
          </a:p>
        </p:txBody>
      </p:sp>
      <p:sp>
        <p:nvSpPr>
          <p:cNvPr id="131" name="Symbol zastępczy tekstu 11"/>
          <p:cNvSpPr>
            <a:spLocks noGrp="1"/>
          </p:cNvSpPr>
          <p:nvPr>
            <p:ph type="body" idx="13"/>
          </p:nvPr>
        </p:nvSpPr>
        <p:spPr>
          <a:xfrm>
            <a:off x="393700" y="3683000"/>
            <a:ext cx="5969000" cy="4699000"/>
          </a:xfrm>
          <a:prstGeom prst="rect">
            <a:avLst/>
          </a:prstGeom>
        </p:spPr>
        <p:txBody>
          <a:bodyPr/>
          <a:lstStyle/>
          <a:p>
            <a:pPr algn="just">
              <a:defRPr sz="1400">
                <a:solidFill>
                  <a:srgbClr val="000000"/>
                </a:solidFill>
                <a:latin typeface="+mn-lt"/>
                <a:ea typeface="+mn-ea"/>
                <a:cs typeface="+mn-cs"/>
                <a:sym typeface="Calibri"/>
              </a:defRPr>
            </a:pPr>
            <a:endParaRPr/>
          </a:p>
        </p:txBody>
      </p:sp>
      <p:sp>
        <p:nvSpPr>
          <p:cNvPr id="132" name="Symbol zastępczy tekstu 17"/>
          <p:cNvSpPr>
            <a:spLocks noGrp="1"/>
          </p:cNvSpPr>
          <p:nvPr>
            <p:ph type="body" sz="quarter" idx="14"/>
          </p:nvPr>
        </p:nvSpPr>
        <p:spPr>
          <a:xfrm>
            <a:off x="393700" y="1308100"/>
            <a:ext cx="5969000" cy="317500"/>
          </a:xfrm>
          <a:prstGeom prst="rect">
            <a:avLst/>
          </a:prstGeom>
        </p:spPr>
        <p:txBody>
          <a:bodyPr/>
          <a:lstStyle/>
          <a:p>
            <a:pPr>
              <a:defRPr sz="1200">
                <a:latin typeface="+mn-lt"/>
                <a:ea typeface="+mn-ea"/>
                <a:cs typeface="+mn-cs"/>
                <a:sym typeface="Calibri"/>
              </a:defRPr>
            </a:pPr>
            <a:endParaRPr/>
          </a:p>
        </p:txBody>
      </p:sp>
      <p:pic>
        <p:nvPicPr>
          <p:cNvPr id="133" name="Grafika 6" descr="Grafika 6"/>
          <p:cNvPicPr>
            <a:picLocks noChangeAspect="1"/>
          </p:cNvPicPr>
          <p:nvPr/>
        </p:nvPicPr>
        <p:blipFill>
          <a:blip r:embed="rId5">
            <a:extLst/>
          </a:blip>
          <a:stretch>
            <a:fillRect/>
          </a:stretch>
        </p:blipFill>
        <p:spPr>
          <a:xfrm>
            <a:off x="407987" y="369737"/>
            <a:ext cx="1974223" cy="624329"/>
          </a:xfrm>
          <a:prstGeom prst="rect">
            <a:avLst/>
          </a:prstGeom>
          <a:ln w="12700">
            <a:miter lim="400000"/>
          </a:ln>
        </p:spPr>
      </p:pic>
      <p:sp>
        <p:nvSpPr>
          <p:cNvPr id="134"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gory">
    <p:spTree>
      <p:nvGrpSpPr>
        <p:cNvPr id="1" name=""/>
        <p:cNvGrpSpPr/>
        <p:nvPr/>
      </p:nvGrpSpPr>
      <p:grpSpPr>
        <a:xfrm>
          <a:off x="0" y="0"/>
          <a:ext cx="0" cy="0"/>
          <a:chOff x="0" y="0"/>
          <a:chExt cx="0" cy="0"/>
        </a:xfrm>
      </p:grpSpPr>
      <p:pic>
        <p:nvPicPr>
          <p:cNvPr id="141" name="Obraz 6" descr="Obraz 6"/>
          <p:cNvPicPr>
            <a:picLocks noChangeAspect="1"/>
          </p:cNvPicPr>
          <p:nvPr/>
        </p:nvPicPr>
        <p:blipFill>
          <a:blip r:embed="rId2">
            <a:extLst/>
          </a:blip>
          <a:srcRect l="11749"/>
          <a:stretch>
            <a:fillRect/>
          </a:stretch>
        </p:blipFill>
        <p:spPr>
          <a:xfrm>
            <a:off x="459740" y="257810"/>
            <a:ext cx="2195195" cy="846439"/>
          </a:xfrm>
          <a:prstGeom prst="rect">
            <a:avLst/>
          </a:prstGeom>
          <a:ln w="12700">
            <a:miter lim="400000"/>
          </a:ln>
        </p:spPr>
      </p:pic>
      <p:pic>
        <p:nvPicPr>
          <p:cNvPr id="142" name="Obraz 7" descr="Obraz 7"/>
          <p:cNvPicPr>
            <a:picLocks noChangeAspect="1"/>
          </p:cNvPicPr>
          <p:nvPr/>
        </p:nvPicPr>
        <p:blipFill>
          <a:blip r:embed="rId3">
            <a:extLst/>
          </a:blip>
          <a:srcRect l="6824"/>
          <a:stretch>
            <a:fillRect/>
          </a:stretch>
        </p:blipFill>
        <p:spPr>
          <a:xfrm>
            <a:off x="459740" y="8603932"/>
            <a:ext cx="825501" cy="899161"/>
          </a:xfrm>
          <a:prstGeom prst="rect">
            <a:avLst/>
          </a:prstGeom>
          <a:ln w="12700">
            <a:miter lim="400000"/>
          </a:ln>
        </p:spPr>
      </p:pic>
      <p:grpSp>
        <p:nvGrpSpPr>
          <p:cNvPr id="145" name="Pole tekstowe 3"/>
          <p:cNvGrpSpPr/>
          <p:nvPr/>
        </p:nvGrpSpPr>
        <p:grpSpPr>
          <a:xfrm>
            <a:off x="1538286" y="9045892"/>
            <a:ext cx="981712" cy="457201"/>
            <a:chOff x="0" y="0"/>
            <a:chExt cx="981710" cy="457200"/>
          </a:xfrm>
        </p:grpSpPr>
        <p:sp>
          <p:nvSpPr>
            <p:cNvPr id="143" name="Prostokąt"/>
            <p:cNvSpPr/>
            <p:nvPr/>
          </p:nvSpPr>
          <p:spPr>
            <a:xfrm>
              <a:off x="-1" y="0"/>
              <a:ext cx="981712" cy="457200"/>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200"/>
              </a:pPr>
              <a:endParaRPr/>
            </a:p>
          </p:txBody>
        </p:sp>
        <p:sp>
          <p:nvSpPr>
            <p:cNvPr id="144" name="MASIOTA…"/>
            <p:cNvSpPr txBox="1"/>
            <p:nvPr/>
          </p:nvSpPr>
          <p:spPr>
            <a:xfrm>
              <a:off x="-1" y="0"/>
              <a:ext cx="981712" cy="4343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700" b="1"/>
              </a:pPr>
              <a:r>
                <a:t>MASIOTA</a:t>
              </a:r>
              <a:endParaRPr sz="1200"/>
            </a:p>
            <a:p>
              <a:pPr>
                <a:defRPr sz="700" b="1"/>
              </a:pPr>
              <a:r>
                <a:t>adwokaci i radcowie </a:t>
              </a:r>
              <a:endParaRPr sz="1200"/>
            </a:p>
            <a:p>
              <a:pPr>
                <a:defRPr sz="700" b="1"/>
              </a:pPr>
              <a:r>
                <a:t>prawni</a:t>
              </a:r>
            </a:p>
          </p:txBody>
        </p:sp>
      </p:grpSp>
      <p:grpSp>
        <p:nvGrpSpPr>
          <p:cNvPr id="148" name="Pole tekstowe 4"/>
          <p:cNvGrpSpPr/>
          <p:nvPr/>
        </p:nvGrpSpPr>
        <p:grpSpPr>
          <a:xfrm>
            <a:off x="2585085" y="8759829"/>
            <a:ext cx="1778001" cy="777241"/>
            <a:chOff x="0" y="0"/>
            <a:chExt cx="1778000" cy="777240"/>
          </a:xfrm>
        </p:grpSpPr>
        <p:sp>
          <p:nvSpPr>
            <p:cNvPr id="146" name="Prostokąt"/>
            <p:cNvSpPr/>
            <p:nvPr/>
          </p:nvSpPr>
          <p:spPr>
            <a:xfrm>
              <a:off x="0" y="0"/>
              <a:ext cx="1778000" cy="736600"/>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200"/>
              </a:pPr>
              <a:endParaRPr/>
            </a:p>
          </p:txBody>
        </p:sp>
        <p:sp>
          <p:nvSpPr>
            <p:cNvPr id="147" name="Adres korespondencyjny:…"/>
            <p:cNvSpPr txBox="1"/>
            <p:nvPr/>
          </p:nvSpPr>
          <p:spPr>
            <a:xfrm>
              <a:off x="0" y="0"/>
              <a:ext cx="1778000" cy="777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700"/>
              </a:pPr>
              <a:r>
                <a:t>Adres korespondencyjny:</a:t>
              </a:r>
              <a:endParaRPr sz="1200"/>
            </a:p>
            <a:p>
              <a:pPr>
                <a:defRPr sz="700" b="1"/>
              </a:pPr>
              <a:r>
                <a:t> </a:t>
              </a:r>
              <a:endParaRPr sz="1200"/>
            </a:p>
            <a:p>
              <a:pPr>
                <a:defRPr sz="700" b="1"/>
              </a:pPr>
              <a:r>
                <a:t>Poznań</a:t>
              </a:r>
              <a:endParaRPr sz="1200"/>
            </a:p>
            <a:p>
              <a:pPr>
                <a:defRPr sz="700"/>
              </a:pPr>
              <a:r>
                <a:t>ul. Paderewskiego 6/2, 61-770 Poznań</a:t>
              </a:r>
              <a:endParaRPr sz="1200"/>
            </a:p>
            <a:p>
              <a:pPr>
                <a:defRPr sz="700"/>
              </a:pPr>
              <a:r>
                <a:t>tel. +48 61 852 36 23</a:t>
              </a:r>
              <a:endParaRPr sz="1200"/>
            </a:p>
            <a:p>
              <a:pPr>
                <a:defRPr sz="700"/>
              </a:pPr>
              <a:r>
                <a:t>kancelaria@masiota.com</a:t>
              </a:r>
            </a:p>
          </p:txBody>
        </p:sp>
      </p:grpSp>
      <p:grpSp>
        <p:nvGrpSpPr>
          <p:cNvPr id="151" name="Pole tekstowe 5"/>
          <p:cNvGrpSpPr/>
          <p:nvPr/>
        </p:nvGrpSpPr>
        <p:grpSpPr>
          <a:xfrm>
            <a:off x="4186873" y="8770939"/>
            <a:ext cx="1456056" cy="777241"/>
            <a:chOff x="0" y="0"/>
            <a:chExt cx="1456055" cy="777240"/>
          </a:xfrm>
        </p:grpSpPr>
        <p:sp>
          <p:nvSpPr>
            <p:cNvPr id="149" name="Prostokąt"/>
            <p:cNvSpPr/>
            <p:nvPr/>
          </p:nvSpPr>
          <p:spPr>
            <a:xfrm>
              <a:off x="0" y="0"/>
              <a:ext cx="1456056" cy="736600"/>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200"/>
              </a:pPr>
              <a:endParaRPr/>
            </a:p>
          </p:txBody>
        </p:sp>
        <p:sp>
          <p:nvSpPr>
            <p:cNvPr id="150" name="Oddział:…"/>
            <p:cNvSpPr txBox="1"/>
            <p:nvPr/>
          </p:nvSpPr>
          <p:spPr>
            <a:xfrm>
              <a:off x="0" y="0"/>
              <a:ext cx="1456056" cy="777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700"/>
              </a:pPr>
              <a:r>
                <a:t>Oddział:</a:t>
              </a:r>
              <a:endParaRPr sz="1200"/>
            </a:p>
            <a:p>
              <a:pPr>
                <a:defRPr sz="700" b="1"/>
              </a:pPr>
              <a:r>
                <a:t> </a:t>
              </a:r>
              <a:endParaRPr sz="1200"/>
            </a:p>
            <a:p>
              <a:pPr>
                <a:defRPr sz="700" b="1"/>
              </a:pPr>
              <a:r>
                <a:t>Warszawa</a:t>
              </a:r>
              <a:endParaRPr sz="1200"/>
            </a:p>
            <a:p>
              <a:pPr>
                <a:defRPr sz="700"/>
              </a:pPr>
              <a:r>
                <a:t>ul. Trębacka 4, 00-074 Warszawa</a:t>
              </a:r>
              <a:endParaRPr sz="1200"/>
            </a:p>
            <a:p>
              <a:pPr>
                <a:defRPr sz="700"/>
              </a:pPr>
              <a:r>
                <a:t>tel. +48 22 630 94 49</a:t>
              </a:r>
              <a:endParaRPr sz="1200"/>
            </a:p>
            <a:p>
              <a:pPr>
                <a:defRPr sz="700"/>
              </a:pPr>
              <a:r>
                <a:t>office@masiota.com</a:t>
              </a:r>
            </a:p>
          </p:txBody>
        </p:sp>
      </p:grpSp>
      <p:grpSp>
        <p:nvGrpSpPr>
          <p:cNvPr id="154" name="Pole tekstowe 6"/>
          <p:cNvGrpSpPr/>
          <p:nvPr/>
        </p:nvGrpSpPr>
        <p:grpSpPr>
          <a:xfrm>
            <a:off x="5515609" y="8762679"/>
            <a:ext cx="889001" cy="219710"/>
            <a:chOff x="0" y="0"/>
            <a:chExt cx="889000" cy="219709"/>
          </a:xfrm>
        </p:grpSpPr>
        <p:sp>
          <p:nvSpPr>
            <p:cNvPr id="152" name="Prostokąt"/>
            <p:cNvSpPr/>
            <p:nvPr/>
          </p:nvSpPr>
          <p:spPr>
            <a:xfrm>
              <a:off x="0" y="0"/>
              <a:ext cx="889000" cy="219709"/>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200"/>
              </a:pPr>
              <a:endParaRPr/>
            </a:p>
          </p:txBody>
        </p:sp>
        <p:sp>
          <p:nvSpPr>
            <p:cNvPr id="153" name="www.masiota.com"/>
            <p:cNvSpPr txBox="1"/>
            <p:nvPr/>
          </p:nvSpPr>
          <p:spPr>
            <a:xfrm>
              <a:off x="0" y="0"/>
              <a:ext cx="889000" cy="2057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700"/>
              </a:lvl1pPr>
            </a:lstStyle>
            <a:p>
              <a:r>
                <a:t>www.masiota.com</a:t>
              </a:r>
            </a:p>
          </p:txBody>
        </p:sp>
      </p:grpSp>
      <p:pic>
        <p:nvPicPr>
          <p:cNvPr id="155" name="Obraz 7" descr="Obraz 7"/>
          <p:cNvPicPr>
            <a:picLocks noChangeAspect="1"/>
          </p:cNvPicPr>
          <p:nvPr/>
        </p:nvPicPr>
        <p:blipFill>
          <a:blip r:embed="rId4">
            <a:extLst/>
          </a:blip>
          <a:srcRect t="13708" b="3154"/>
          <a:stretch>
            <a:fillRect/>
          </a:stretch>
        </p:blipFill>
        <p:spPr>
          <a:xfrm>
            <a:off x="0" y="0"/>
            <a:ext cx="6858000" cy="3423238"/>
          </a:xfrm>
          <a:prstGeom prst="rect">
            <a:avLst/>
          </a:prstGeom>
          <a:ln w="12700">
            <a:miter lim="400000"/>
          </a:ln>
        </p:spPr>
      </p:pic>
      <p:sp>
        <p:nvSpPr>
          <p:cNvPr id="156" name="Treść - poziom 1…"/>
          <p:cNvSpPr txBox="1">
            <a:spLocks noGrp="1"/>
          </p:cNvSpPr>
          <p:nvPr>
            <p:ph type="body" sz="quarter" idx="1"/>
          </p:nvPr>
        </p:nvSpPr>
        <p:spPr>
          <a:prstGeom prst="rect">
            <a:avLst/>
          </a:prstGeom>
        </p:spPr>
        <p:txBody>
          <a:bodyPr/>
          <a:lstStyle/>
          <a:p>
            <a:r>
              <a:t>Treść - poziom 1</a:t>
            </a:r>
          </a:p>
          <a:p>
            <a:pPr lvl="1"/>
            <a:r>
              <a:t>Treść - poziom 2</a:t>
            </a:r>
          </a:p>
          <a:p>
            <a:pPr lvl="2"/>
            <a:r>
              <a:t>Treść - poziom 3</a:t>
            </a:r>
          </a:p>
          <a:p>
            <a:pPr lvl="3"/>
            <a:r>
              <a:t>Treść - poziom 4</a:t>
            </a:r>
          </a:p>
          <a:p>
            <a:pPr lvl="4"/>
            <a:r>
              <a:t>Treść - poziom 5</a:t>
            </a:r>
          </a:p>
        </p:txBody>
      </p:sp>
      <p:sp>
        <p:nvSpPr>
          <p:cNvPr id="157" name="Symbol zastępczy tekstu 11"/>
          <p:cNvSpPr>
            <a:spLocks noGrp="1"/>
          </p:cNvSpPr>
          <p:nvPr>
            <p:ph type="body" idx="13"/>
          </p:nvPr>
        </p:nvSpPr>
        <p:spPr>
          <a:xfrm>
            <a:off x="393700" y="3683000"/>
            <a:ext cx="5969000" cy="4699000"/>
          </a:xfrm>
          <a:prstGeom prst="rect">
            <a:avLst/>
          </a:prstGeom>
        </p:spPr>
        <p:txBody>
          <a:bodyPr/>
          <a:lstStyle/>
          <a:p>
            <a:pPr algn="just">
              <a:defRPr sz="1400">
                <a:solidFill>
                  <a:srgbClr val="000000"/>
                </a:solidFill>
                <a:latin typeface="+mn-lt"/>
                <a:ea typeface="+mn-ea"/>
                <a:cs typeface="+mn-cs"/>
                <a:sym typeface="Calibri"/>
              </a:defRPr>
            </a:pPr>
            <a:endParaRPr/>
          </a:p>
        </p:txBody>
      </p:sp>
      <p:sp>
        <p:nvSpPr>
          <p:cNvPr id="158" name="Symbol zastępczy tekstu 17"/>
          <p:cNvSpPr>
            <a:spLocks noGrp="1"/>
          </p:cNvSpPr>
          <p:nvPr>
            <p:ph type="body" sz="quarter" idx="14"/>
          </p:nvPr>
        </p:nvSpPr>
        <p:spPr>
          <a:xfrm>
            <a:off x="393700" y="1308100"/>
            <a:ext cx="5969000" cy="317500"/>
          </a:xfrm>
          <a:prstGeom prst="rect">
            <a:avLst/>
          </a:prstGeom>
        </p:spPr>
        <p:txBody>
          <a:bodyPr/>
          <a:lstStyle/>
          <a:p>
            <a:pPr>
              <a:defRPr sz="1200">
                <a:latin typeface="+mn-lt"/>
                <a:ea typeface="+mn-ea"/>
                <a:cs typeface="+mn-cs"/>
                <a:sym typeface="Calibri"/>
              </a:defRPr>
            </a:pPr>
            <a:endParaRPr/>
          </a:p>
        </p:txBody>
      </p:sp>
      <p:pic>
        <p:nvPicPr>
          <p:cNvPr id="159" name="Grafika 6" descr="Grafika 6"/>
          <p:cNvPicPr>
            <a:picLocks noChangeAspect="1"/>
          </p:cNvPicPr>
          <p:nvPr/>
        </p:nvPicPr>
        <p:blipFill>
          <a:blip r:embed="rId5">
            <a:extLst/>
          </a:blip>
          <a:stretch>
            <a:fillRect/>
          </a:stretch>
        </p:blipFill>
        <p:spPr>
          <a:xfrm>
            <a:off x="407987" y="369737"/>
            <a:ext cx="1974223" cy="624329"/>
          </a:xfrm>
          <a:prstGeom prst="rect">
            <a:avLst/>
          </a:prstGeom>
          <a:ln w="12700">
            <a:miter lim="400000"/>
          </a:ln>
        </p:spPr>
      </p:pic>
      <p:sp>
        <p:nvSpPr>
          <p:cNvPr id="160"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sądy">
    <p:spTree>
      <p:nvGrpSpPr>
        <p:cNvPr id="1" name=""/>
        <p:cNvGrpSpPr/>
        <p:nvPr/>
      </p:nvGrpSpPr>
      <p:grpSpPr>
        <a:xfrm>
          <a:off x="0" y="0"/>
          <a:ext cx="0" cy="0"/>
          <a:chOff x="0" y="0"/>
          <a:chExt cx="0" cy="0"/>
        </a:xfrm>
      </p:grpSpPr>
      <p:pic>
        <p:nvPicPr>
          <p:cNvPr id="167" name="Obraz 6" descr="Obraz 6"/>
          <p:cNvPicPr>
            <a:picLocks noChangeAspect="1"/>
          </p:cNvPicPr>
          <p:nvPr/>
        </p:nvPicPr>
        <p:blipFill>
          <a:blip r:embed="rId2">
            <a:extLst/>
          </a:blip>
          <a:srcRect l="11749"/>
          <a:stretch>
            <a:fillRect/>
          </a:stretch>
        </p:blipFill>
        <p:spPr>
          <a:xfrm>
            <a:off x="459740" y="257810"/>
            <a:ext cx="2195195" cy="846439"/>
          </a:xfrm>
          <a:prstGeom prst="rect">
            <a:avLst/>
          </a:prstGeom>
          <a:ln w="12700">
            <a:miter lim="400000"/>
          </a:ln>
        </p:spPr>
      </p:pic>
      <p:pic>
        <p:nvPicPr>
          <p:cNvPr id="168" name="Obraz 7" descr="Obraz 7"/>
          <p:cNvPicPr>
            <a:picLocks noChangeAspect="1"/>
          </p:cNvPicPr>
          <p:nvPr/>
        </p:nvPicPr>
        <p:blipFill>
          <a:blip r:embed="rId3">
            <a:extLst/>
          </a:blip>
          <a:srcRect l="6824"/>
          <a:stretch>
            <a:fillRect/>
          </a:stretch>
        </p:blipFill>
        <p:spPr>
          <a:xfrm>
            <a:off x="459740" y="8603932"/>
            <a:ext cx="825501" cy="899161"/>
          </a:xfrm>
          <a:prstGeom prst="rect">
            <a:avLst/>
          </a:prstGeom>
          <a:ln w="12700">
            <a:miter lim="400000"/>
          </a:ln>
        </p:spPr>
      </p:pic>
      <p:grpSp>
        <p:nvGrpSpPr>
          <p:cNvPr id="171" name="Pole tekstowe 3"/>
          <p:cNvGrpSpPr/>
          <p:nvPr/>
        </p:nvGrpSpPr>
        <p:grpSpPr>
          <a:xfrm>
            <a:off x="1538286" y="9045892"/>
            <a:ext cx="981712" cy="457201"/>
            <a:chOff x="0" y="0"/>
            <a:chExt cx="981710" cy="457200"/>
          </a:xfrm>
        </p:grpSpPr>
        <p:sp>
          <p:nvSpPr>
            <p:cNvPr id="169" name="Prostokąt"/>
            <p:cNvSpPr/>
            <p:nvPr/>
          </p:nvSpPr>
          <p:spPr>
            <a:xfrm>
              <a:off x="-1" y="0"/>
              <a:ext cx="981712" cy="457200"/>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200"/>
              </a:pPr>
              <a:endParaRPr/>
            </a:p>
          </p:txBody>
        </p:sp>
        <p:sp>
          <p:nvSpPr>
            <p:cNvPr id="170" name="MASIOTA…"/>
            <p:cNvSpPr txBox="1"/>
            <p:nvPr/>
          </p:nvSpPr>
          <p:spPr>
            <a:xfrm>
              <a:off x="-1" y="0"/>
              <a:ext cx="981712" cy="4343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700" b="1"/>
              </a:pPr>
              <a:r>
                <a:t>MASIOTA</a:t>
              </a:r>
              <a:endParaRPr sz="1200"/>
            </a:p>
            <a:p>
              <a:pPr>
                <a:defRPr sz="700" b="1"/>
              </a:pPr>
              <a:r>
                <a:t>adwokaci i radcowie </a:t>
              </a:r>
              <a:endParaRPr sz="1200"/>
            </a:p>
            <a:p>
              <a:pPr>
                <a:defRPr sz="700" b="1"/>
              </a:pPr>
              <a:r>
                <a:t>prawni</a:t>
              </a:r>
            </a:p>
          </p:txBody>
        </p:sp>
      </p:grpSp>
      <p:grpSp>
        <p:nvGrpSpPr>
          <p:cNvPr id="174" name="Pole tekstowe 4"/>
          <p:cNvGrpSpPr/>
          <p:nvPr/>
        </p:nvGrpSpPr>
        <p:grpSpPr>
          <a:xfrm>
            <a:off x="2585085" y="8759829"/>
            <a:ext cx="1778001" cy="777241"/>
            <a:chOff x="0" y="0"/>
            <a:chExt cx="1778000" cy="777240"/>
          </a:xfrm>
        </p:grpSpPr>
        <p:sp>
          <p:nvSpPr>
            <p:cNvPr id="172" name="Prostokąt"/>
            <p:cNvSpPr/>
            <p:nvPr/>
          </p:nvSpPr>
          <p:spPr>
            <a:xfrm>
              <a:off x="0" y="0"/>
              <a:ext cx="1778000" cy="736600"/>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200"/>
              </a:pPr>
              <a:endParaRPr/>
            </a:p>
          </p:txBody>
        </p:sp>
        <p:sp>
          <p:nvSpPr>
            <p:cNvPr id="173" name="Adres korespondencyjny:…"/>
            <p:cNvSpPr txBox="1"/>
            <p:nvPr/>
          </p:nvSpPr>
          <p:spPr>
            <a:xfrm>
              <a:off x="0" y="0"/>
              <a:ext cx="1778000" cy="777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700"/>
              </a:pPr>
              <a:r>
                <a:t>Adres korespondencyjny:</a:t>
              </a:r>
              <a:endParaRPr sz="1200"/>
            </a:p>
            <a:p>
              <a:pPr>
                <a:defRPr sz="700" b="1"/>
              </a:pPr>
              <a:r>
                <a:t> </a:t>
              </a:r>
              <a:endParaRPr sz="1200"/>
            </a:p>
            <a:p>
              <a:pPr>
                <a:defRPr sz="700" b="1"/>
              </a:pPr>
              <a:r>
                <a:t>Poznań</a:t>
              </a:r>
              <a:endParaRPr sz="1200"/>
            </a:p>
            <a:p>
              <a:pPr>
                <a:defRPr sz="700"/>
              </a:pPr>
              <a:r>
                <a:t>ul. Paderewskiego 6/2, 61-770 Poznań</a:t>
              </a:r>
              <a:endParaRPr sz="1200"/>
            </a:p>
            <a:p>
              <a:pPr>
                <a:defRPr sz="700"/>
              </a:pPr>
              <a:r>
                <a:t>tel. +48 61 852 36 23</a:t>
              </a:r>
              <a:endParaRPr sz="1200"/>
            </a:p>
            <a:p>
              <a:pPr>
                <a:defRPr sz="700"/>
              </a:pPr>
              <a:r>
                <a:t>kancelaria@masiota.com</a:t>
              </a:r>
            </a:p>
          </p:txBody>
        </p:sp>
      </p:grpSp>
      <p:grpSp>
        <p:nvGrpSpPr>
          <p:cNvPr id="177" name="Pole tekstowe 5"/>
          <p:cNvGrpSpPr/>
          <p:nvPr/>
        </p:nvGrpSpPr>
        <p:grpSpPr>
          <a:xfrm>
            <a:off x="4186873" y="8770939"/>
            <a:ext cx="1456056" cy="777241"/>
            <a:chOff x="0" y="0"/>
            <a:chExt cx="1456055" cy="777240"/>
          </a:xfrm>
        </p:grpSpPr>
        <p:sp>
          <p:nvSpPr>
            <p:cNvPr id="175" name="Prostokąt"/>
            <p:cNvSpPr/>
            <p:nvPr/>
          </p:nvSpPr>
          <p:spPr>
            <a:xfrm>
              <a:off x="0" y="0"/>
              <a:ext cx="1456056" cy="736600"/>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200"/>
              </a:pPr>
              <a:endParaRPr/>
            </a:p>
          </p:txBody>
        </p:sp>
        <p:sp>
          <p:nvSpPr>
            <p:cNvPr id="176" name="Oddział:…"/>
            <p:cNvSpPr txBox="1"/>
            <p:nvPr/>
          </p:nvSpPr>
          <p:spPr>
            <a:xfrm>
              <a:off x="0" y="0"/>
              <a:ext cx="1456056" cy="777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700"/>
              </a:pPr>
              <a:r>
                <a:t>Oddział:</a:t>
              </a:r>
              <a:endParaRPr sz="1200"/>
            </a:p>
            <a:p>
              <a:pPr>
                <a:defRPr sz="700" b="1"/>
              </a:pPr>
              <a:r>
                <a:t> </a:t>
              </a:r>
              <a:endParaRPr sz="1200"/>
            </a:p>
            <a:p>
              <a:pPr>
                <a:defRPr sz="700" b="1"/>
              </a:pPr>
              <a:r>
                <a:t>Warszawa</a:t>
              </a:r>
              <a:endParaRPr sz="1200"/>
            </a:p>
            <a:p>
              <a:pPr>
                <a:defRPr sz="700"/>
              </a:pPr>
              <a:r>
                <a:t>ul. Trębacka 4, 00-074 Warszawa</a:t>
              </a:r>
              <a:endParaRPr sz="1200"/>
            </a:p>
            <a:p>
              <a:pPr>
                <a:defRPr sz="700"/>
              </a:pPr>
              <a:r>
                <a:t>tel. +48 22 630 94 49</a:t>
              </a:r>
              <a:endParaRPr sz="1200"/>
            </a:p>
            <a:p>
              <a:pPr>
                <a:defRPr sz="700"/>
              </a:pPr>
              <a:r>
                <a:t>office@masiota.com</a:t>
              </a:r>
            </a:p>
          </p:txBody>
        </p:sp>
      </p:grpSp>
      <p:grpSp>
        <p:nvGrpSpPr>
          <p:cNvPr id="180" name="Pole tekstowe 6"/>
          <p:cNvGrpSpPr/>
          <p:nvPr/>
        </p:nvGrpSpPr>
        <p:grpSpPr>
          <a:xfrm>
            <a:off x="5515609" y="8762679"/>
            <a:ext cx="889001" cy="219710"/>
            <a:chOff x="0" y="0"/>
            <a:chExt cx="889000" cy="219709"/>
          </a:xfrm>
        </p:grpSpPr>
        <p:sp>
          <p:nvSpPr>
            <p:cNvPr id="178" name="Prostokąt"/>
            <p:cNvSpPr/>
            <p:nvPr/>
          </p:nvSpPr>
          <p:spPr>
            <a:xfrm>
              <a:off x="0" y="0"/>
              <a:ext cx="889000" cy="219709"/>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200"/>
              </a:pPr>
              <a:endParaRPr/>
            </a:p>
          </p:txBody>
        </p:sp>
        <p:sp>
          <p:nvSpPr>
            <p:cNvPr id="179" name="www.masiota.com"/>
            <p:cNvSpPr txBox="1"/>
            <p:nvPr/>
          </p:nvSpPr>
          <p:spPr>
            <a:xfrm>
              <a:off x="0" y="0"/>
              <a:ext cx="889000" cy="2057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700"/>
              </a:lvl1pPr>
            </a:lstStyle>
            <a:p>
              <a:r>
                <a:t>www.masiota.com</a:t>
              </a:r>
            </a:p>
          </p:txBody>
        </p:sp>
      </p:grpSp>
      <p:pic>
        <p:nvPicPr>
          <p:cNvPr id="181" name="Obraz 7" descr="Obraz 7"/>
          <p:cNvPicPr>
            <a:picLocks noChangeAspect="1"/>
          </p:cNvPicPr>
          <p:nvPr/>
        </p:nvPicPr>
        <p:blipFill>
          <a:blip r:embed="rId4">
            <a:extLst/>
          </a:blip>
          <a:srcRect b="11950"/>
          <a:stretch>
            <a:fillRect/>
          </a:stretch>
        </p:blipFill>
        <p:spPr>
          <a:xfrm>
            <a:off x="-73236" y="-10681"/>
            <a:ext cx="6931236" cy="3453969"/>
          </a:xfrm>
          <a:prstGeom prst="rect">
            <a:avLst/>
          </a:prstGeom>
          <a:ln w="12700">
            <a:miter lim="400000"/>
          </a:ln>
        </p:spPr>
      </p:pic>
      <p:sp>
        <p:nvSpPr>
          <p:cNvPr id="182" name="Treść - poziom 1…"/>
          <p:cNvSpPr txBox="1">
            <a:spLocks noGrp="1"/>
          </p:cNvSpPr>
          <p:nvPr>
            <p:ph type="body" sz="quarter" idx="1"/>
          </p:nvPr>
        </p:nvSpPr>
        <p:spPr>
          <a:prstGeom prst="rect">
            <a:avLst/>
          </a:prstGeom>
        </p:spPr>
        <p:txBody>
          <a:bodyPr/>
          <a:lstStyle/>
          <a:p>
            <a:r>
              <a:t>Treść - poziom 1</a:t>
            </a:r>
          </a:p>
          <a:p>
            <a:pPr lvl="1"/>
            <a:r>
              <a:t>Treść - poziom 2</a:t>
            </a:r>
          </a:p>
          <a:p>
            <a:pPr lvl="2"/>
            <a:r>
              <a:t>Treść - poziom 3</a:t>
            </a:r>
          </a:p>
          <a:p>
            <a:pPr lvl="3"/>
            <a:r>
              <a:t>Treść - poziom 4</a:t>
            </a:r>
          </a:p>
          <a:p>
            <a:pPr lvl="4"/>
            <a:r>
              <a:t>Treść - poziom 5</a:t>
            </a:r>
          </a:p>
        </p:txBody>
      </p:sp>
      <p:sp>
        <p:nvSpPr>
          <p:cNvPr id="183" name="Symbol zastępczy tekstu 11"/>
          <p:cNvSpPr>
            <a:spLocks noGrp="1"/>
          </p:cNvSpPr>
          <p:nvPr>
            <p:ph type="body" idx="13"/>
          </p:nvPr>
        </p:nvSpPr>
        <p:spPr>
          <a:xfrm>
            <a:off x="393700" y="3683000"/>
            <a:ext cx="5969000" cy="4699000"/>
          </a:xfrm>
          <a:prstGeom prst="rect">
            <a:avLst/>
          </a:prstGeom>
        </p:spPr>
        <p:txBody>
          <a:bodyPr/>
          <a:lstStyle/>
          <a:p>
            <a:pPr algn="just">
              <a:defRPr sz="1400">
                <a:solidFill>
                  <a:srgbClr val="000000"/>
                </a:solidFill>
                <a:latin typeface="+mn-lt"/>
                <a:ea typeface="+mn-ea"/>
                <a:cs typeface="+mn-cs"/>
                <a:sym typeface="Calibri"/>
              </a:defRPr>
            </a:pPr>
            <a:endParaRPr/>
          </a:p>
        </p:txBody>
      </p:sp>
      <p:sp>
        <p:nvSpPr>
          <p:cNvPr id="184" name="Symbol zastępczy tekstu 17"/>
          <p:cNvSpPr>
            <a:spLocks noGrp="1"/>
          </p:cNvSpPr>
          <p:nvPr>
            <p:ph type="body" sz="quarter" idx="14"/>
          </p:nvPr>
        </p:nvSpPr>
        <p:spPr>
          <a:xfrm>
            <a:off x="393700" y="1308100"/>
            <a:ext cx="5969000" cy="317500"/>
          </a:xfrm>
          <a:prstGeom prst="rect">
            <a:avLst/>
          </a:prstGeom>
        </p:spPr>
        <p:txBody>
          <a:bodyPr/>
          <a:lstStyle/>
          <a:p>
            <a:pPr>
              <a:defRPr sz="1200">
                <a:latin typeface="+mn-lt"/>
                <a:ea typeface="+mn-ea"/>
                <a:cs typeface="+mn-cs"/>
                <a:sym typeface="Calibri"/>
              </a:defRPr>
            </a:pPr>
            <a:endParaRPr/>
          </a:p>
        </p:txBody>
      </p:sp>
      <p:pic>
        <p:nvPicPr>
          <p:cNvPr id="185" name="Grafika 6" descr="Grafika 6"/>
          <p:cNvPicPr>
            <a:picLocks noChangeAspect="1"/>
          </p:cNvPicPr>
          <p:nvPr/>
        </p:nvPicPr>
        <p:blipFill>
          <a:blip r:embed="rId5">
            <a:extLst/>
          </a:blip>
          <a:stretch>
            <a:fillRect/>
          </a:stretch>
        </p:blipFill>
        <p:spPr>
          <a:xfrm>
            <a:off x="407987" y="369737"/>
            <a:ext cx="1974223" cy="624329"/>
          </a:xfrm>
          <a:prstGeom prst="rect">
            <a:avLst/>
          </a:prstGeom>
          <a:ln w="12700">
            <a:miter lim="400000"/>
          </a:ln>
        </p:spPr>
      </p:pic>
      <p:sp>
        <p:nvSpPr>
          <p:cNvPr id="186"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kolejne strony">
    <p:spTree>
      <p:nvGrpSpPr>
        <p:cNvPr id="1" name=""/>
        <p:cNvGrpSpPr/>
        <p:nvPr/>
      </p:nvGrpSpPr>
      <p:grpSpPr>
        <a:xfrm>
          <a:off x="0" y="0"/>
          <a:ext cx="0" cy="0"/>
          <a:chOff x="0" y="0"/>
          <a:chExt cx="0" cy="0"/>
        </a:xfrm>
      </p:grpSpPr>
      <p:pic>
        <p:nvPicPr>
          <p:cNvPr id="193" name="Obraz 6" descr="Obraz 6"/>
          <p:cNvPicPr>
            <a:picLocks noChangeAspect="1"/>
          </p:cNvPicPr>
          <p:nvPr/>
        </p:nvPicPr>
        <p:blipFill>
          <a:blip r:embed="rId2">
            <a:extLst/>
          </a:blip>
          <a:srcRect l="11749"/>
          <a:stretch>
            <a:fillRect/>
          </a:stretch>
        </p:blipFill>
        <p:spPr>
          <a:xfrm>
            <a:off x="459740" y="257810"/>
            <a:ext cx="2195195" cy="846439"/>
          </a:xfrm>
          <a:prstGeom prst="rect">
            <a:avLst/>
          </a:prstGeom>
          <a:ln w="12700">
            <a:miter lim="400000"/>
          </a:ln>
        </p:spPr>
      </p:pic>
      <p:pic>
        <p:nvPicPr>
          <p:cNvPr id="194" name="Obraz 7" descr="Obraz 7"/>
          <p:cNvPicPr>
            <a:picLocks noChangeAspect="1"/>
          </p:cNvPicPr>
          <p:nvPr/>
        </p:nvPicPr>
        <p:blipFill>
          <a:blip r:embed="rId3">
            <a:extLst/>
          </a:blip>
          <a:srcRect l="6824"/>
          <a:stretch>
            <a:fillRect/>
          </a:stretch>
        </p:blipFill>
        <p:spPr>
          <a:xfrm>
            <a:off x="459740" y="8603932"/>
            <a:ext cx="825501" cy="899161"/>
          </a:xfrm>
          <a:prstGeom prst="rect">
            <a:avLst/>
          </a:prstGeom>
          <a:ln w="12700">
            <a:miter lim="400000"/>
          </a:ln>
        </p:spPr>
      </p:pic>
      <p:grpSp>
        <p:nvGrpSpPr>
          <p:cNvPr id="197" name="Pole tekstowe 3"/>
          <p:cNvGrpSpPr/>
          <p:nvPr/>
        </p:nvGrpSpPr>
        <p:grpSpPr>
          <a:xfrm>
            <a:off x="1538286" y="9045892"/>
            <a:ext cx="981712" cy="457201"/>
            <a:chOff x="0" y="0"/>
            <a:chExt cx="981710" cy="457200"/>
          </a:xfrm>
        </p:grpSpPr>
        <p:sp>
          <p:nvSpPr>
            <p:cNvPr id="195" name="Prostokąt"/>
            <p:cNvSpPr/>
            <p:nvPr/>
          </p:nvSpPr>
          <p:spPr>
            <a:xfrm>
              <a:off x="-1" y="0"/>
              <a:ext cx="981712" cy="457200"/>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200"/>
              </a:pPr>
              <a:endParaRPr/>
            </a:p>
          </p:txBody>
        </p:sp>
        <p:sp>
          <p:nvSpPr>
            <p:cNvPr id="196" name="MASIOTA…"/>
            <p:cNvSpPr txBox="1"/>
            <p:nvPr/>
          </p:nvSpPr>
          <p:spPr>
            <a:xfrm>
              <a:off x="-1" y="0"/>
              <a:ext cx="981712" cy="4343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700" b="1"/>
              </a:pPr>
              <a:r>
                <a:t>MASIOTA</a:t>
              </a:r>
              <a:endParaRPr sz="1200"/>
            </a:p>
            <a:p>
              <a:pPr>
                <a:defRPr sz="700" b="1"/>
              </a:pPr>
              <a:r>
                <a:t>adwokaci i radcowie </a:t>
              </a:r>
              <a:endParaRPr sz="1200"/>
            </a:p>
            <a:p>
              <a:pPr>
                <a:defRPr sz="700" b="1"/>
              </a:pPr>
              <a:r>
                <a:t>prawni</a:t>
              </a:r>
            </a:p>
          </p:txBody>
        </p:sp>
      </p:grpSp>
      <p:grpSp>
        <p:nvGrpSpPr>
          <p:cNvPr id="200" name="Pole tekstowe 4"/>
          <p:cNvGrpSpPr/>
          <p:nvPr/>
        </p:nvGrpSpPr>
        <p:grpSpPr>
          <a:xfrm>
            <a:off x="2585085" y="8759829"/>
            <a:ext cx="1778001" cy="777241"/>
            <a:chOff x="0" y="0"/>
            <a:chExt cx="1778000" cy="777240"/>
          </a:xfrm>
        </p:grpSpPr>
        <p:sp>
          <p:nvSpPr>
            <p:cNvPr id="198" name="Prostokąt"/>
            <p:cNvSpPr/>
            <p:nvPr/>
          </p:nvSpPr>
          <p:spPr>
            <a:xfrm>
              <a:off x="0" y="0"/>
              <a:ext cx="1778000" cy="736600"/>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200"/>
              </a:pPr>
              <a:endParaRPr/>
            </a:p>
          </p:txBody>
        </p:sp>
        <p:sp>
          <p:nvSpPr>
            <p:cNvPr id="199" name="Adres korespondencyjny:…"/>
            <p:cNvSpPr txBox="1"/>
            <p:nvPr/>
          </p:nvSpPr>
          <p:spPr>
            <a:xfrm>
              <a:off x="0" y="0"/>
              <a:ext cx="1778000" cy="777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700"/>
              </a:pPr>
              <a:r>
                <a:t>Adres korespondencyjny:</a:t>
              </a:r>
              <a:endParaRPr sz="1200"/>
            </a:p>
            <a:p>
              <a:pPr>
                <a:defRPr sz="700" b="1"/>
              </a:pPr>
              <a:r>
                <a:t> </a:t>
              </a:r>
              <a:endParaRPr sz="1200"/>
            </a:p>
            <a:p>
              <a:pPr>
                <a:defRPr sz="700" b="1"/>
              </a:pPr>
              <a:r>
                <a:t>Poznań</a:t>
              </a:r>
              <a:endParaRPr sz="1200"/>
            </a:p>
            <a:p>
              <a:pPr>
                <a:defRPr sz="700"/>
              </a:pPr>
              <a:r>
                <a:t>ul. Paderewskiego 6/2, 61-770 Poznań</a:t>
              </a:r>
              <a:endParaRPr sz="1200"/>
            </a:p>
            <a:p>
              <a:pPr>
                <a:defRPr sz="700"/>
              </a:pPr>
              <a:r>
                <a:t>tel. +48 61 852 36 23</a:t>
              </a:r>
              <a:endParaRPr sz="1200"/>
            </a:p>
            <a:p>
              <a:pPr>
                <a:defRPr sz="700"/>
              </a:pPr>
              <a:r>
                <a:t>kancelaria@masiota.com</a:t>
              </a:r>
            </a:p>
          </p:txBody>
        </p:sp>
      </p:grpSp>
      <p:grpSp>
        <p:nvGrpSpPr>
          <p:cNvPr id="203" name="Pole tekstowe 5"/>
          <p:cNvGrpSpPr/>
          <p:nvPr/>
        </p:nvGrpSpPr>
        <p:grpSpPr>
          <a:xfrm>
            <a:off x="4186873" y="8770939"/>
            <a:ext cx="1456056" cy="777241"/>
            <a:chOff x="0" y="0"/>
            <a:chExt cx="1456055" cy="777240"/>
          </a:xfrm>
        </p:grpSpPr>
        <p:sp>
          <p:nvSpPr>
            <p:cNvPr id="201" name="Prostokąt"/>
            <p:cNvSpPr/>
            <p:nvPr/>
          </p:nvSpPr>
          <p:spPr>
            <a:xfrm>
              <a:off x="0" y="0"/>
              <a:ext cx="1456056" cy="736600"/>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200"/>
              </a:pPr>
              <a:endParaRPr/>
            </a:p>
          </p:txBody>
        </p:sp>
        <p:sp>
          <p:nvSpPr>
            <p:cNvPr id="202" name="Oddział:…"/>
            <p:cNvSpPr txBox="1"/>
            <p:nvPr/>
          </p:nvSpPr>
          <p:spPr>
            <a:xfrm>
              <a:off x="0" y="0"/>
              <a:ext cx="1456056" cy="777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700"/>
              </a:pPr>
              <a:r>
                <a:t>Oddział:</a:t>
              </a:r>
              <a:endParaRPr sz="1200"/>
            </a:p>
            <a:p>
              <a:pPr>
                <a:defRPr sz="700" b="1"/>
              </a:pPr>
              <a:r>
                <a:t> </a:t>
              </a:r>
              <a:endParaRPr sz="1200"/>
            </a:p>
            <a:p>
              <a:pPr>
                <a:defRPr sz="700" b="1"/>
              </a:pPr>
              <a:r>
                <a:t>Warszawa</a:t>
              </a:r>
              <a:endParaRPr sz="1200"/>
            </a:p>
            <a:p>
              <a:pPr>
                <a:defRPr sz="700"/>
              </a:pPr>
              <a:r>
                <a:t>ul. Trębacka 4, 00-074 Warszawa</a:t>
              </a:r>
              <a:endParaRPr sz="1200"/>
            </a:p>
            <a:p>
              <a:pPr>
                <a:defRPr sz="700"/>
              </a:pPr>
              <a:r>
                <a:t>tel. +48 22 630 94 49</a:t>
              </a:r>
              <a:endParaRPr sz="1200"/>
            </a:p>
            <a:p>
              <a:pPr>
                <a:defRPr sz="700"/>
              </a:pPr>
              <a:r>
                <a:t>office@masiota.com</a:t>
              </a:r>
            </a:p>
          </p:txBody>
        </p:sp>
      </p:grpSp>
      <p:grpSp>
        <p:nvGrpSpPr>
          <p:cNvPr id="206" name="Pole tekstowe 6"/>
          <p:cNvGrpSpPr/>
          <p:nvPr/>
        </p:nvGrpSpPr>
        <p:grpSpPr>
          <a:xfrm>
            <a:off x="5515609" y="8762679"/>
            <a:ext cx="889001" cy="219710"/>
            <a:chOff x="0" y="0"/>
            <a:chExt cx="889000" cy="219709"/>
          </a:xfrm>
        </p:grpSpPr>
        <p:sp>
          <p:nvSpPr>
            <p:cNvPr id="204" name="Prostokąt"/>
            <p:cNvSpPr/>
            <p:nvPr/>
          </p:nvSpPr>
          <p:spPr>
            <a:xfrm>
              <a:off x="0" y="0"/>
              <a:ext cx="889000" cy="219709"/>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200"/>
              </a:pPr>
              <a:endParaRPr/>
            </a:p>
          </p:txBody>
        </p:sp>
        <p:sp>
          <p:nvSpPr>
            <p:cNvPr id="205" name="www.masiota.com"/>
            <p:cNvSpPr txBox="1"/>
            <p:nvPr/>
          </p:nvSpPr>
          <p:spPr>
            <a:xfrm>
              <a:off x="0" y="0"/>
              <a:ext cx="889000" cy="2057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700"/>
              </a:lvl1pPr>
            </a:lstStyle>
            <a:p>
              <a:r>
                <a:t>www.masiota.com</a:t>
              </a:r>
            </a:p>
          </p:txBody>
        </p:sp>
      </p:grpSp>
      <p:sp>
        <p:nvSpPr>
          <p:cNvPr id="207" name="pole tekstowe 12"/>
          <p:cNvSpPr txBox="1"/>
          <p:nvPr/>
        </p:nvSpPr>
        <p:spPr>
          <a:xfrm>
            <a:off x="406400" y="1346200"/>
            <a:ext cx="4241800"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000">
                <a:solidFill>
                  <a:srgbClr val="FFFFFF"/>
                </a:solidFill>
                <a:latin typeface="Arial"/>
                <a:ea typeface="Arial"/>
                <a:cs typeface="Arial"/>
                <a:sym typeface="Arial"/>
              </a:defRPr>
            </a:lvl1pPr>
          </a:lstStyle>
          <a:p>
            <a:r>
              <a:t>Tu wstaw datę publikacji </a:t>
            </a:r>
          </a:p>
        </p:txBody>
      </p:sp>
      <p:sp>
        <p:nvSpPr>
          <p:cNvPr id="208" name="Treść - poziom 1…"/>
          <p:cNvSpPr txBox="1">
            <a:spLocks noGrp="1"/>
          </p:cNvSpPr>
          <p:nvPr>
            <p:ph type="body" idx="1"/>
          </p:nvPr>
        </p:nvSpPr>
        <p:spPr>
          <a:xfrm>
            <a:off x="393700" y="1435100"/>
            <a:ext cx="5969000" cy="6946900"/>
          </a:xfrm>
          <a:prstGeom prst="rect">
            <a:avLst/>
          </a:prstGeom>
        </p:spPr>
        <p:txBody>
          <a:bodyPr/>
          <a:lstStyle>
            <a:lvl1pPr algn="just">
              <a:defRPr sz="1400">
                <a:solidFill>
                  <a:srgbClr val="000000"/>
                </a:solidFill>
                <a:latin typeface="+mn-lt"/>
                <a:ea typeface="+mn-ea"/>
                <a:cs typeface="+mn-cs"/>
                <a:sym typeface="Calibri"/>
              </a:defRPr>
            </a:lvl1pPr>
            <a:lvl2pPr marL="476250" indent="-133350" algn="just">
              <a:defRPr sz="1400">
                <a:solidFill>
                  <a:srgbClr val="000000"/>
                </a:solidFill>
                <a:latin typeface="+mn-lt"/>
                <a:ea typeface="+mn-ea"/>
                <a:cs typeface="+mn-cs"/>
                <a:sym typeface="Calibri"/>
              </a:defRPr>
            </a:lvl2pPr>
            <a:lvl3pPr marL="845819" indent="-160019" algn="just">
              <a:defRPr sz="1400">
                <a:solidFill>
                  <a:srgbClr val="000000"/>
                </a:solidFill>
                <a:latin typeface="+mn-lt"/>
                <a:ea typeface="+mn-ea"/>
                <a:cs typeface="+mn-cs"/>
                <a:sym typeface="Calibri"/>
              </a:defRPr>
            </a:lvl3pPr>
            <a:lvl4pPr marL="1213338" indent="-184638" algn="just">
              <a:defRPr sz="1400">
                <a:solidFill>
                  <a:srgbClr val="000000"/>
                </a:solidFill>
                <a:latin typeface="+mn-lt"/>
                <a:ea typeface="+mn-ea"/>
                <a:cs typeface="+mn-cs"/>
                <a:sym typeface="Calibri"/>
              </a:defRPr>
            </a:lvl4pPr>
            <a:lvl5pPr marL="1556238" indent="-184638" algn="just">
              <a:defRPr sz="1400">
                <a:solidFill>
                  <a:srgbClr val="000000"/>
                </a:solidFill>
                <a:latin typeface="+mn-lt"/>
                <a:ea typeface="+mn-ea"/>
                <a:cs typeface="+mn-cs"/>
                <a:sym typeface="Calibri"/>
              </a:defRPr>
            </a:lvl5pPr>
          </a:lstStyle>
          <a:p>
            <a:r>
              <a:t>Treść - poziom 1</a:t>
            </a:r>
          </a:p>
          <a:p>
            <a:pPr lvl="1"/>
            <a:r>
              <a:t>Treść - poziom 2</a:t>
            </a:r>
          </a:p>
          <a:p>
            <a:pPr lvl="2"/>
            <a:r>
              <a:t>Treść - poziom 3</a:t>
            </a:r>
          </a:p>
          <a:p>
            <a:pPr lvl="3"/>
            <a:r>
              <a:t>Treść - poziom 4</a:t>
            </a:r>
          </a:p>
          <a:p>
            <a:pPr lvl="4"/>
            <a:r>
              <a:t>Treść - poziom 5</a:t>
            </a:r>
          </a:p>
        </p:txBody>
      </p:sp>
      <p:sp>
        <p:nvSpPr>
          <p:cNvPr id="209"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Obraz 6" descr="Obraz 6"/>
          <p:cNvPicPr>
            <a:picLocks noChangeAspect="1"/>
          </p:cNvPicPr>
          <p:nvPr/>
        </p:nvPicPr>
        <p:blipFill>
          <a:blip r:embed="rId10">
            <a:extLst/>
          </a:blip>
          <a:srcRect l="11749"/>
          <a:stretch>
            <a:fillRect/>
          </a:stretch>
        </p:blipFill>
        <p:spPr>
          <a:xfrm>
            <a:off x="459740" y="257810"/>
            <a:ext cx="2195195" cy="846439"/>
          </a:xfrm>
          <a:prstGeom prst="rect">
            <a:avLst/>
          </a:prstGeom>
          <a:ln w="12700">
            <a:miter lim="400000"/>
          </a:ln>
        </p:spPr>
      </p:pic>
      <p:pic>
        <p:nvPicPr>
          <p:cNvPr id="3" name="Obraz 7" descr="Obraz 7"/>
          <p:cNvPicPr>
            <a:picLocks noChangeAspect="1"/>
          </p:cNvPicPr>
          <p:nvPr/>
        </p:nvPicPr>
        <p:blipFill>
          <a:blip r:embed="rId11">
            <a:extLst/>
          </a:blip>
          <a:srcRect l="6824"/>
          <a:stretch>
            <a:fillRect/>
          </a:stretch>
        </p:blipFill>
        <p:spPr>
          <a:xfrm>
            <a:off x="459740" y="8603932"/>
            <a:ext cx="825501" cy="899161"/>
          </a:xfrm>
          <a:prstGeom prst="rect">
            <a:avLst/>
          </a:prstGeom>
          <a:ln w="12700">
            <a:miter lim="400000"/>
          </a:ln>
        </p:spPr>
      </p:pic>
      <p:grpSp>
        <p:nvGrpSpPr>
          <p:cNvPr id="6" name="Pole tekstowe 3"/>
          <p:cNvGrpSpPr/>
          <p:nvPr/>
        </p:nvGrpSpPr>
        <p:grpSpPr>
          <a:xfrm>
            <a:off x="1538286" y="9045892"/>
            <a:ext cx="981712" cy="457201"/>
            <a:chOff x="0" y="0"/>
            <a:chExt cx="981710" cy="457200"/>
          </a:xfrm>
        </p:grpSpPr>
        <p:sp>
          <p:nvSpPr>
            <p:cNvPr id="4" name="Prostokąt"/>
            <p:cNvSpPr/>
            <p:nvPr/>
          </p:nvSpPr>
          <p:spPr>
            <a:xfrm>
              <a:off x="-1" y="0"/>
              <a:ext cx="981712" cy="457200"/>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200"/>
              </a:pPr>
              <a:endParaRPr/>
            </a:p>
          </p:txBody>
        </p:sp>
        <p:sp>
          <p:nvSpPr>
            <p:cNvPr id="5" name="MASIOTA…"/>
            <p:cNvSpPr txBox="1"/>
            <p:nvPr/>
          </p:nvSpPr>
          <p:spPr>
            <a:xfrm>
              <a:off x="-1" y="0"/>
              <a:ext cx="981712" cy="4343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700" b="1"/>
              </a:pPr>
              <a:r>
                <a:t>MASIOTA</a:t>
              </a:r>
              <a:endParaRPr sz="1200"/>
            </a:p>
            <a:p>
              <a:pPr>
                <a:defRPr sz="700" b="1"/>
              </a:pPr>
              <a:r>
                <a:t>adwokaci i radcowie </a:t>
              </a:r>
              <a:endParaRPr sz="1200"/>
            </a:p>
            <a:p>
              <a:pPr>
                <a:defRPr sz="700" b="1"/>
              </a:pPr>
              <a:r>
                <a:t>prawni</a:t>
              </a:r>
            </a:p>
          </p:txBody>
        </p:sp>
      </p:grpSp>
      <p:grpSp>
        <p:nvGrpSpPr>
          <p:cNvPr id="9" name="Pole tekstowe 4"/>
          <p:cNvGrpSpPr/>
          <p:nvPr/>
        </p:nvGrpSpPr>
        <p:grpSpPr>
          <a:xfrm>
            <a:off x="2585085" y="8759829"/>
            <a:ext cx="1778001" cy="777241"/>
            <a:chOff x="0" y="0"/>
            <a:chExt cx="1778000" cy="777240"/>
          </a:xfrm>
        </p:grpSpPr>
        <p:sp>
          <p:nvSpPr>
            <p:cNvPr id="7" name="Prostokąt"/>
            <p:cNvSpPr/>
            <p:nvPr/>
          </p:nvSpPr>
          <p:spPr>
            <a:xfrm>
              <a:off x="0" y="0"/>
              <a:ext cx="1778000" cy="736600"/>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200"/>
              </a:pPr>
              <a:endParaRPr/>
            </a:p>
          </p:txBody>
        </p:sp>
        <p:sp>
          <p:nvSpPr>
            <p:cNvPr id="8" name="Adres korespondencyjny:…"/>
            <p:cNvSpPr txBox="1"/>
            <p:nvPr/>
          </p:nvSpPr>
          <p:spPr>
            <a:xfrm>
              <a:off x="0" y="0"/>
              <a:ext cx="1778000" cy="777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700"/>
              </a:pPr>
              <a:r>
                <a:t>Adres korespondencyjny:</a:t>
              </a:r>
              <a:endParaRPr sz="1200"/>
            </a:p>
            <a:p>
              <a:pPr>
                <a:defRPr sz="700" b="1"/>
              </a:pPr>
              <a:r>
                <a:t> </a:t>
              </a:r>
              <a:endParaRPr sz="1200"/>
            </a:p>
            <a:p>
              <a:pPr>
                <a:defRPr sz="700" b="1"/>
              </a:pPr>
              <a:r>
                <a:t>Poznań</a:t>
              </a:r>
              <a:endParaRPr sz="1200"/>
            </a:p>
            <a:p>
              <a:pPr>
                <a:defRPr sz="700"/>
              </a:pPr>
              <a:r>
                <a:t>ul. Paderewskiego 6/2, 61-770 Poznań</a:t>
              </a:r>
              <a:endParaRPr sz="1200"/>
            </a:p>
            <a:p>
              <a:pPr>
                <a:defRPr sz="700"/>
              </a:pPr>
              <a:r>
                <a:t>tel. +48 61 852 36 23</a:t>
              </a:r>
              <a:endParaRPr sz="1200"/>
            </a:p>
            <a:p>
              <a:pPr>
                <a:defRPr sz="700"/>
              </a:pPr>
              <a:r>
                <a:t>kancelaria@masiota.com</a:t>
              </a:r>
            </a:p>
          </p:txBody>
        </p:sp>
      </p:grpSp>
      <p:grpSp>
        <p:nvGrpSpPr>
          <p:cNvPr id="12" name="Pole tekstowe 5"/>
          <p:cNvGrpSpPr/>
          <p:nvPr/>
        </p:nvGrpSpPr>
        <p:grpSpPr>
          <a:xfrm>
            <a:off x="4186873" y="8770939"/>
            <a:ext cx="1456056" cy="777241"/>
            <a:chOff x="0" y="0"/>
            <a:chExt cx="1456055" cy="777240"/>
          </a:xfrm>
        </p:grpSpPr>
        <p:sp>
          <p:nvSpPr>
            <p:cNvPr id="10" name="Prostokąt"/>
            <p:cNvSpPr/>
            <p:nvPr/>
          </p:nvSpPr>
          <p:spPr>
            <a:xfrm>
              <a:off x="0" y="0"/>
              <a:ext cx="1456056" cy="736600"/>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200"/>
              </a:pPr>
              <a:endParaRPr/>
            </a:p>
          </p:txBody>
        </p:sp>
        <p:sp>
          <p:nvSpPr>
            <p:cNvPr id="11" name="Oddział:…"/>
            <p:cNvSpPr txBox="1"/>
            <p:nvPr/>
          </p:nvSpPr>
          <p:spPr>
            <a:xfrm>
              <a:off x="0" y="0"/>
              <a:ext cx="1456056" cy="777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700"/>
              </a:pPr>
              <a:r>
                <a:t>Oddział:</a:t>
              </a:r>
              <a:endParaRPr sz="1200"/>
            </a:p>
            <a:p>
              <a:pPr>
                <a:defRPr sz="700" b="1"/>
              </a:pPr>
              <a:r>
                <a:t> </a:t>
              </a:r>
              <a:endParaRPr sz="1200"/>
            </a:p>
            <a:p>
              <a:pPr>
                <a:defRPr sz="700" b="1"/>
              </a:pPr>
              <a:r>
                <a:t>Warszawa</a:t>
              </a:r>
              <a:endParaRPr sz="1200"/>
            </a:p>
            <a:p>
              <a:pPr>
                <a:defRPr sz="700"/>
              </a:pPr>
              <a:r>
                <a:t>ul. Trębacka 4, 00-074 Warszawa</a:t>
              </a:r>
              <a:endParaRPr sz="1200"/>
            </a:p>
            <a:p>
              <a:pPr>
                <a:defRPr sz="700"/>
              </a:pPr>
              <a:r>
                <a:t>tel. +48 22 630 94 49</a:t>
              </a:r>
              <a:endParaRPr sz="1200"/>
            </a:p>
            <a:p>
              <a:pPr>
                <a:defRPr sz="700"/>
              </a:pPr>
              <a:r>
                <a:t>office@masiota.com</a:t>
              </a:r>
            </a:p>
          </p:txBody>
        </p:sp>
      </p:grpSp>
      <p:grpSp>
        <p:nvGrpSpPr>
          <p:cNvPr id="15" name="Pole tekstowe 6"/>
          <p:cNvGrpSpPr/>
          <p:nvPr/>
        </p:nvGrpSpPr>
        <p:grpSpPr>
          <a:xfrm>
            <a:off x="5515609" y="8762679"/>
            <a:ext cx="889001" cy="219710"/>
            <a:chOff x="0" y="0"/>
            <a:chExt cx="889000" cy="219709"/>
          </a:xfrm>
        </p:grpSpPr>
        <p:sp>
          <p:nvSpPr>
            <p:cNvPr id="13" name="Prostokąt"/>
            <p:cNvSpPr/>
            <p:nvPr/>
          </p:nvSpPr>
          <p:spPr>
            <a:xfrm>
              <a:off x="0" y="0"/>
              <a:ext cx="889000" cy="219709"/>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200"/>
              </a:pPr>
              <a:endParaRPr/>
            </a:p>
          </p:txBody>
        </p:sp>
        <p:sp>
          <p:nvSpPr>
            <p:cNvPr id="14" name="www.masiota.com"/>
            <p:cNvSpPr txBox="1"/>
            <p:nvPr/>
          </p:nvSpPr>
          <p:spPr>
            <a:xfrm>
              <a:off x="0" y="0"/>
              <a:ext cx="889000" cy="2057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700"/>
              </a:lvl1pPr>
            </a:lstStyle>
            <a:p>
              <a:r>
                <a:t>www.masiota.com</a:t>
              </a:r>
            </a:p>
          </p:txBody>
        </p:sp>
      </p:grpSp>
      <p:pic>
        <p:nvPicPr>
          <p:cNvPr id="16" name="Obraz 7" descr="Obraz 7"/>
          <p:cNvPicPr>
            <a:picLocks noChangeAspect="1"/>
          </p:cNvPicPr>
          <p:nvPr/>
        </p:nvPicPr>
        <p:blipFill>
          <a:blip r:embed="rId12">
            <a:extLst/>
          </a:blip>
          <a:stretch>
            <a:fillRect/>
          </a:stretch>
        </p:blipFill>
        <p:spPr>
          <a:xfrm>
            <a:off x="0" y="15580"/>
            <a:ext cx="6858000" cy="3423239"/>
          </a:xfrm>
          <a:prstGeom prst="rect">
            <a:avLst/>
          </a:prstGeom>
          <a:ln w="12700">
            <a:miter lim="400000"/>
          </a:ln>
        </p:spPr>
      </p:pic>
      <p:sp>
        <p:nvSpPr>
          <p:cNvPr id="17" name="Treść - poziom 1…"/>
          <p:cNvSpPr txBox="1">
            <a:spLocks noGrp="1"/>
          </p:cNvSpPr>
          <p:nvPr>
            <p:ph type="body" idx="1"/>
          </p:nvPr>
        </p:nvSpPr>
        <p:spPr>
          <a:xfrm>
            <a:off x="393700" y="1727200"/>
            <a:ext cx="5969000" cy="1473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Treść - poziom 1</a:t>
            </a:r>
          </a:p>
          <a:p>
            <a:pPr lvl="1"/>
            <a:r>
              <a:t>Treść - poziom 2</a:t>
            </a:r>
          </a:p>
          <a:p>
            <a:pPr lvl="2"/>
            <a:r>
              <a:t>Treść - poziom 3</a:t>
            </a:r>
          </a:p>
          <a:p>
            <a:pPr lvl="3"/>
            <a:r>
              <a:t>Treść - poziom 4</a:t>
            </a:r>
          </a:p>
          <a:p>
            <a:pPr lvl="4"/>
            <a:r>
              <a:t>Treść - poziom 5</a:t>
            </a:r>
          </a:p>
        </p:txBody>
      </p:sp>
      <p:pic>
        <p:nvPicPr>
          <p:cNvPr id="18" name="Grafika 2" descr="Grafika 2"/>
          <p:cNvPicPr>
            <a:picLocks noChangeAspect="1"/>
          </p:cNvPicPr>
          <p:nvPr/>
        </p:nvPicPr>
        <p:blipFill>
          <a:blip r:embed="rId13">
            <a:extLst/>
          </a:blip>
          <a:stretch>
            <a:fillRect/>
          </a:stretch>
        </p:blipFill>
        <p:spPr>
          <a:xfrm>
            <a:off x="407987" y="369737"/>
            <a:ext cx="1974223" cy="624329"/>
          </a:xfrm>
          <a:prstGeom prst="rect">
            <a:avLst/>
          </a:prstGeom>
          <a:ln w="12700">
            <a:miter lim="400000"/>
          </a:ln>
        </p:spPr>
      </p:pic>
      <p:sp>
        <p:nvSpPr>
          <p:cNvPr id="19" name="Tekst tytułowy"/>
          <p:cNvSpPr txBox="1">
            <a:spLocks noGrp="1"/>
          </p:cNvSpPr>
          <p:nvPr>
            <p:ph type="title"/>
          </p:nvPr>
        </p:nvSpPr>
        <p:spPr>
          <a:xfrm>
            <a:off x="342900" y="396698"/>
            <a:ext cx="6172200" cy="1651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Tekst tytułowy</a:t>
            </a:r>
          </a:p>
        </p:txBody>
      </p:sp>
      <p:sp>
        <p:nvSpPr>
          <p:cNvPr id="20" name="Numer slajdu"/>
          <p:cNvSpPr txBox="1">
            <a:spLocks noGrp="1"/>
          </p:cNvSpPr>
          <p:nvPr>
            <p:ph type="sldNum" sz="quarter" idx="2"/>
          </p:nvPr>
        </p:nvSpPr>
        <p:spPr>
          <a:xfrm>
            <a:off x="3314700" y="8914694"/>
            <a:ext cx="1600200" cy="5334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spd="med"/>
  <p:txStyles>
    <p:titleStyle>
      <a:lvl1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9pPr>
    </p:titleStyle>
    <p:bodyStyle>
      <a:lvl1pPr marL="0" marR="0" indent="0" algn="l" defTabSz="685800" rtl="0" latinLnBrk="0">
        <a:lnSpc>
          <a:spcPct val="90000"/>
        </a:lnSpc>
        <a:spcBef>
          <a:spcPts val="700"/>
        </a:spcBef>
        <a:spcAft>
          <a:spcPts val="0"/>
        </a:spcAft>
        <a:buClrTx/>
        <a:buSzTx/>
        <a:buFontTx/>
        <a:buNone/>
        <a:tabLst/>
        <a:defRPr sz="2600" b="0" i="0" u="none" strike="noStrike" cap="none" spc="0" baseline="0">
          <a:solidFill>
            <a:srgbClr val="FFFFFF"/>
          </a:solidFill>
          <a:uFillTx/>
          <a:latin typeface="FrankRuehl"/>
          <a:ea typeface="FrankRuehl"/>
          <a:cs typeface="FrankRuehl"/>
          <a:sym typeface="FrankRuehl"/>
        </a:defRPr>
      </a:lvl1pPr>
      <a:lvl2pPr marL="590550" marR="0" indent="-247650" algn="l" defTabSz="685800" rtl="0" latinLnBrk="0">
        <a:lnSpc>
          <a:spcPct val="90000"/>
        </a:lnSpc>
        <a:spcBef>
          <a:spcPts val="700"/>
        </a:spcBef>
        <a:spcAft>
          <a:spcPts val="0"/>
        </a:spcAft>
        <a:buClrTx/>
        <a:buSzPct val="100000"/>
        <a:buFontTx/>
        <a:buChar char="•"/>
        <a:tabLst/>
        <a:defRPr sz="2600" b="0" i="0" u="none" strike="noStrike" cap="none" spc="0" baseline="0">
          <a:solidFill>
            <a:srgbClr val="FFFFFF"/>
          </a:solidFill>
          <a:uFillTx/>
          <a:latin typeface="FrankRuehl"/>
          <a:ea typeface="FrankRuehl"/>
          <a:cs typeface="FrankRuehl"/>
          <a:sym typeface="FrankRuehl"/>
        </a:defRPr>
      </a:lvl2pPr>
      <a:lvl3pPr marL="982980" marR="0" indent="-297180" algn="l" defTabSz="685800" rtl="0" latinLnBrk="0">
        <a:lnSpc>
          <a:spcPct val="90000"/>
        </a:lnSpc>
        <a:spcBef>
          <a:spcPts val="700"/>
        </a:spcBef>
        <a:spcAft>
          <a:spcPts val="0"/>
        </a:spcAft>
        <a:buClrTx/>
        <a:buSzPct val="100000"/>
        <a:buFontTx/>
        <a:buChar char="•"/>
        <a:tabLst/>
        <a:defRPr sz="2600" b="0" i="0" u="none" strike="noStrike" cap="none" spc="0" baseline="0">
          <a:solidFill>
            <a:srgbClr val="FFFFFF"/>
          </a:solidFill>
          <a:uFillTx/>
          <a:latin typeface="FrankRuehl"/>
          <a:ea typeface="FrankRuehl"/>
          <a:cs typeface="FrankRuehl"/>
          <a:sym typeface="FrankRuehl"/>
        </a:defRPr>
      </a:lvl3pPr>
      <a:lvl4pPr marL="1371600" marR="0" indent="-342900" algn="l" defTabSz="685800" rtl="0" latinLnBrk="0">
        <a:lnSpc>
          <a:spcPct val="90000"/>
        </a:lnSpc>
        <a:spcBef>
          <a:spcPts val="700"/>
        </a:spcBef>
        <a:spcAft>
          <a:spcPts val="0"/>
        </a:spcAft>
        <a:buClrTx/>
        <a:buSzPct val="100000"/>
        <a:buFontTx/>
        <a:buChar char="•"/>
        <a:tabLst/>
        <a:defRPr sz="2600" b="0" i="0" u="none" strike="noStrike" cap="none" spc="0" baseline="0">
          <a:solidFill>
            <a:srgbClr val="FFFFFF"/>
          </a:solidFill>
          <a:uFillTx/>
          <a:latin typeface="FrankRuehl"/>
          <a:ea typeface="FrankRuehl"/>
          <a:cs typeface="FrankRuehl"/>
          <a:sym typeface="FrankRuehl"/>
        </a:defRPr>
      </a:lvl4pPr>
      <a:lvl5pPr marL="1714500" marR="0" indent="-342900" algn="l" defTabSz="685800" rtl="0" latinLnBrk="0">
        <a:lnSpc>
          <a:spcPct val="90000"/>
        </a:lnSpc>
        <a:spcBef>
          <a:spcPts val="700"/>
        </a:spcBef>
        <a:spcAft>
          <a:spcPts val="0"/>
        </a:spcAft>
        <a:buClrTx/>
        <a:buSzPct val="100000"/>
        <a:buFontTx/>
        <a:buChar char="•"/>
        <a:tabLst/>
        <a:defRPr sz="2600" b="0" i="0" u="none" strike="noStrike" cap="none" spc="0" baseline="0">
          <a:solidFill>
            <a:srgbClr val="FFFFFF"/>
          </a:solidFill>
          <a:uFillTx/>
          <a:latin typeface="FrankRuehl"/>
          <a:ea typeface="FrankRuehl"/>
          <a:cs typeface="FrankRuehl"/>
          <a:sym typeface="FrankRuehl"/>
        </a:defRPr>
      </a:lvl5pPr>
      <a:lvl6pPr marL="2057400" marR="0" indent="-342900" algn="l" defTabSz="685800" rtl="0" latinLnBrk="0">
        <a:lnSpc>
          <a:spcPct val="90000"/>
        </a:lnSpc>
        <a:spcBef>
          <a:spcPts val="700"/>
        </a:spcBef>
        <a:spcAft>
          <a:spcPts val="0"/>
        </a:spcAft>
        <a:buClrTx/>
        <a:buSzPct val="100000"/>
        <a:buFontTx/>
        <a:buChar char="•"/>
        <a:tabLst/>
        <a:defRPr sz="2600" b="0" i="0" u="none" strike="noStrike" cap="none" spc="0" baseline="0">
          <a:solidFill>
            <a:srgbClr val="FFFFFF"/>
          </a:solidFill>
          <a:uFillTx/>
          <a:latin typeface="FrankRuehl"/>
          <a:ea typeface="FrankRuehl"/>
          <a:cs typeface="FrankRuehl"/>
          <a:sym typeface="FrankRuehl"/>
        </a:defRPr>
      </a:lvl6pPr>
      <a:lvl7pPr marL="2400300" marR="0" indent="-342900" algn="l" defTabSz="685800" rtl="0" latinLnBrk="0">
        <a:lnSpc>
          <a:spcPct val="90000"/>
        </a:lnSpc>
        <a:spcBef>
          <a:spcPts val="700"/>
        </a:spcBef>
        <a:spcAft>
          <a:spcPts val="0"/>
        </a:spcAft>
        <a:buClrTx/>
        <a:buSzPct val="100000"/>
        <a:buFontTx/>
        <a:buChar char="•"/>
        <a:tabLst/>
        <a:defRPr sz="2600" b="0" i="0" u="none" strike="noStrike" cap="none" spc="0" baseline="0">
          <a:solidFill>
            <a:srgbClr val="FFFFFF"/>
          </a:solidFill>
          <a:uFillTx/>
          <a:latin typeface="FrankRuehl"/>
          <a:ea typeface="FrankRuehl"/>
          <a:cs typeface="FrankRuehl"/>
          <a:sym typeface="FrankRuehl"/>
        </a:defRPr>
      </a:lvl7pPr>
      <a:lvl8pPr marL="2743200" marR="0" indent="-342900" algn="l" defTabSz="685800" rtl="0" latinLnBrk="0">
        <a:lnSpc>
          <a:spcPct val="90000"/>
        </a:lnSpc>
        <a:spcBef>
          <a:spcPts val="700"/>
        </a:spcBef>
        <a:spcAft>
          <a:spcPts val="0"/>
        </a:spcAft>
        <a:buClrTx/>
        <a:buSzPct val="100000"/>
        <a:buFontTx/>
        <a:buChar char="•"/>
        <a:tabLst/>
        <a:defRPr sz="2600" b="0" i="0" u="none" strike="noStrike" cap="none" spc="0" baseline="0">
          <a:solidFill>
            <a:srgbClr val="FFFFFF"/>
          </a:solidFill>
          <a:uFillTx/>
          <a:latin typeface="FrankRuehl"/>
          <a:ea typeface="FrankRuehl"/>
          <a:cs typeface="FrankRuehl"/>
          <a:sym typeface="FrankRuehl"/>
        </a:defRPr>
      </a:lvl8pPr>
      <a:lvl9pPr marL="3086100" marR="0" indent="-342900" algn="l" defTabSz="685800" rtl="0" latinLnBrk="0">
        <a:lnSpc>
          <a:spcPct val="90000"/>
        </a:lnSpc>
        <a:spcBef>
          <a:spcPts val="700"/>
        </a:spcBef>
        <a:spcAft>
          <a:spcPts val="0"/>
        </a:spcAft>
        <a:buClrTx/>
        <a:buSzPct val="100000"/>
        <a:buFontTx/>
        <a:buChar char="•"/>
        <a:tabLst/>
        <a:defRPr sz="2600" b="0" i="0" u="none" strike="noStrike" cap="none" spc="0" baseline="0">
          <a:solidFill>
            <a:srgbClr val="FFFFFF"/>
          </a:solidFill>
          <a:uFillTx/>
          <a:latin typeface="FrankRuehl"/>
          <a:ea typeface="FrankRuehl"/>
          <a:cs typeface="FrankRuehl"/>
          <a:sym typeface="FrankRuehl"/>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ejm.gov.pl/sejm9.nsf/PrzebiegProc.xsp?nr=2476" TargetMode="External"/><Relationship Id="rId2" Type="http://schemas.openxmlformats.org/officeDocument/2006/relationships/hyperlink" Target="https://www.sejm.gov.pl/sejm9.nsf/PrzebiegProc.xsp?nr=2425" TargetMode="External"/><Relationship Id="rId1" Type="http://schemas.openxmlformats.org/officeDocument/2006/relationships/slideLayout" Target="../slideLayouts/slideLayout7.xml"/><Relationship Id="rId4" Type="http://schemas.openxmlformats.org/officeDocument/2006/relationships/hyperlink" Target="http://orka.sejm.gov.pl/opinie9.nsf/nazwa/2425_u3/$file/2425_u3.pdf"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ymbol zastępczy tekstu 1"/>
          <p:cNvSpPr txBox="1">
            <a:spLocks noGrp="1"/>
          </p:cNvSpPr>
          <p:nvPr>
            <p:ph type="body" sz="quarter" idx="1"/>
          </p:nvPr>
        </p:nvSpPr>
        <p:spPr>
          <a:prstGeom prst="rect">
            <a:avLst/>
          </a:prstGeom>
        </p:spPr>
        <p:txBody>
          <a:bodyPr/>
          <a:lstStyle>
            <a:lvl1pPr>
              <a:defRPr b="1"/>
            </a:lvl1pPr>
          </a:lstStyle>
          <a:p>
            <a:r>
              <a:rPr lang="pl-PL" dirty="0" smtClean="0"/>
              <a:t>O stanie prac nad wdrożeniem Dyrektywy Cyfrowej i Dyrektywy Towarowej ciąg dalszy</a:t>
            </a:r>
            <a:endParaRPr dirty="0"/>
          </a:p>
        </p:txBody>
      </p:sp>
      <p:sp>
        <p:nvSpPr>
          <p:cNvPr id="219" name="Symbol zastępczy tekstu 2"/>
          <p:cNvSpPr>
            <a:spLocks noGrp="1"/>
          </p:cNvSpPr>
          <p:nvPr>
            <p:ph type="body" idx="13"/>
          </p:nvPr>
        </p:nvSpPr>
        <p:spPr>
          <a:xfrm>
            <a:off x="393700" y="3683000"/>
            <a:ext cx="5969000" cy="491236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Autofit/>
          </a:bodyPr>
          <a:lstStyle/>
          <a:p>
            <a:pPr algn="just"/>
            <a:r>
              <a:rPr lang="pl-PL" sz="1000" dirty="0" smtClean="0">
                <a:solidFill>
                  <a:schemeClr val="tx1"/>
                </a:solidFill>
              </a:rPr>
              <a:t>	</a:t>
            </a:r>
          </a:p>
          <a:p>
            <a:pPr algn="just"/>
            <a:r>
              <a:rPr lang="pl-PL" sz="1000" dirty="0">
                <a:solidFill>
                  <a:schemeClr val="tx1"/>
                </a:solidFill>
                <a:latin typeface="+mn-lt"/>
              </a:rPr>
              <a:t>	</a:t>
            </a:r>
            <a:r>
              <a:rPr lang="pl-PL" sz="1000" dirty="0" smtClean="0">
                <a:solidFill>
                  <a:schemeClr val="tx1"/>
                </a:solidFill>
                <a:latin typeface="+mn-lt"/>
              </a:rPr>
              <a:t>Kilka </a:t>
            </a:r>
            <a:r>
              <a:rPr lang="pl-PL" sz="1000" dirty="0">
                <a:solidFill>
                  <a:schemeClr val="tx1"/>
                </a:solidFill>
                <a:latin typeface="+mn-lt"/>
              </a:rPr>
              <a:t>miesięcy temu pisałem o stanie prac nad wdrożeniem do polskiego porządku prawnego </a:t>
            </a:r>
            <a:r>
              <a:rPr lang="pl-PL" sz="1000" b="1" dirty="0">
                <a:solidFill>
                  <a:schemeClr val="tx1"/>
                </a:solidFill>
                <a:latin typeface="+mn-lt"/>
              </a:rPr>
              <a:t>Dyrektywy Cyfrowej</a:t>
            </a:r>
            <a:r>
              <a:rPr lang="pl-PL" sz="1000" dirty="0">
                <a:solidFill>
                  <a:schemeClr val="tx1"/>
                </a:solidFill>
                <a:latin typeface="+mn-lt"/>
              </a:rPr>
              <a:t> (Dyrektywa Parlamentu Europejskiego i Rady (UE) 2019/770 z dnia 20 maja 2019 r. w sprawie niektórych aspektów umów o dostarczanie treści cyfrowych i usług cyfrowych) i </a:t>
            </a:r>
            <a:r>
              <a:rPr lang="pl-PL" sz="1000" b="1" dirty="0">
                <a:solidFill>
                  <a:schemeClr val="tx1"/>
                </a:solidFill>
                <a:latin typeface="+mn-lt"/>
              </a:rPr>
              <a:t>Dyrektywy Towarowej </a:t>
            </a:r>
            <a:r>
              <a:rPr lang="pl-PL" sz="1000" dirty="0">
                <a:solidFill>
                  <a:schemeClr val="tx1"/>
                </a:solidFill>
                <a:latin typeface="+mn-lt"/>
              </a:rPr>
              <a:t>(Dyrektywę Parlamentu Europejskiego i Rady (UE) 2019/771 z dnia 20 maja 2019 r. w sprawie niektórych aspektów umów sprzedaży towarów, zmieniająca rozporządzenie (UE) 2017/2394 oraz dyrektywę 2009/22/WE i uchylająca dyrektywę 1999/44/WE). W ostatnim czasie przebieg prac legislacyjnych nad ustawą wdrażającą obie dyrektywy (</a:t>
            </a:r>
            <a:r>
              <a:rPr lang="pl-PL" sz="1000" u="sng" dirty="0">
                <a:solidFill>
                  <a:schemeClr val="tx1"/>
                </a:solidFill>
                <a:latin typeface="+mn-lt"/>
                <a:hlinkClick r:id="rId2"/>
              </a:rPr>
              <a:t>Druk nr 2425</a:t>
            </a:r>
            <a:r>
              <a:rPr lang="pl-PL" sz="1000" dirty="0">
                <a:solidFill>
                  <a:schemeClr val="tx1"/>
                </a:solidFill>
                <a:latin typeface="+mn-lt"/>
              </a:rPr>
              <a:t>) znacząco przyspieszył. Na marginesie należy zauważyć, że na zaawansowanym etapie pozostają również prace nad wdrożeniem </a:t>
            </a:r>
            <a:r>
              <a:rPr lang="pl-PL" sz="1000" b="1" dirty="0">
                <a:solidFill>
                  <a:schemeClr val="tx1"/>
                </a:solidFill>
                <a:latin typeface="+mn-lt"/>
              </a:rPr>
              <a:t>Dyrektywy Omnibus</a:t>
            </a:r>
            <a:r>
              <a:rPr lang="pl-PL" sz="1000" dirty="0">
                <a:solidFill>
                  <a:schemeClr val="tx1"/>
                </a:solidFill>
                <a:latin typeface="+mn-lt"/>
              </a:rPr>
              <a:t> (Dyrektywy Parlamentu Europejskiego i Rady 2019/2161 z dnia 27 listopada 2019 r. zmieniającą dyrektywę Rady 93/13/EWG i dyrektywę Parlamentu Europejskiego </a:t>
            </a:r>
            <a:r>
              <a:rPr lang="pl-PL" sz="1000" dirty="0" smtClean="0">
                <a:solidFill>
                  <a:schemeClr val="tx1"/>
                </a:solidFill>
                <a:latin typeface="+mn-lt"/>
              </a:rPr>
              <a:t>i </a:t>
            </a:r>
            <a:r>
              <a:rPr lang="pl-PL" sz="1000" dirty="0">
                <a:solidFill>
                  <a:schemeClr val="tx1"/>
                </a:solidFill>
                <a:latin typeface="+mn-lt"/>
              </a:rPr>
              <a:t>Rady 98/6/WE, 2005/29/WE oraz 2011/83/UE w odniesieniu do lepszego egzekwowania </a:t>
            </a:r>
            <a:br>
              <a:rPr lang="pl-PL" sz="1000" dirty="0">
                <a:solidFill>
                  <a:schemeClr val="tx1"/>
                </a:solidFill>
                <a:latin typeface="+mn-lt"/>
              </a:rPr>
            </a:br>
            <a:r>
              <a:rPr lang="pl-PL" sz="1000" dirty="0">
                <a:solidFill>
                  <a:schemeClr val="tx1"/>
                </a:solidFill>
                <a:latin typeface="+mn-lt"/>
              </a:rPr>
              <a:t>i unowocześnienia unijnych przepisów dotyczących ochrony konsumenta) (</a:t>
            </a:r>
            <a:r>
              <a:rPr lang="pl-PL" sz="1000" u="sng" dirty="0">
                <a:solidFill>
                  <a:schemeClr val="tx1"/>
                </a:solidFill>
                <a:latin typeface="+mn-lt"/>
                <a:hlinkClick r:id="rId3"/>
              </a:rPr>
              <a:t>Druk nr 2476</a:t>
            </a:r>
            <a:r>
              <a:rPr lang="pl-PL" sz="1000" dirty="0">
                <a:solidFill>
                  <a:schemeClr val="tx1"/>
                </a:solidFill>
                <a:latin typeface="+mn-lt"/>
              </a:rPr>
              <a:t>), nie jest to jednak przedmiotem niniejszego wpisu</a:t>
            </a:r>
            <a:r>
              <a:rPr lang="pl-PL" sz="1000" dirty="0" smtClean="0">
                <a:solidFill>
                  <a:schemeClr val="tx1"/>
                </a:solidFill>
                <a:latin typeface="+mn-lt"/>
              </a:rPr>
              <a:t>.</a:t>
            </a:r>
          </a:p>
          <a:p>
            <a:pPr algn="just"/>
            <a:endParaRPr lang="pl-PL" sz="1000" dirty="0">
              <a:solidFill>
                <a:schemeClr val="tx1"/>
              </a:solidFill>
              <a:latin typeface="+mn-lt"/>
            </a:endParaRPr>
          </a:p>
          <a:p>
            <a:pPr lvl="0" algn="just"/>
            <a:r>
              <a:rPr lang="pl-PL" sz="1000" b="1" dirty="0" smtClean="0">
                <a:solidFill>
                  <a:schemeClr val="tx1"/>
                </a:solidFill>
                <a:latin typeface="+mn-lt"/>
              </a:rPr>
              <a:t>	I. [Proces </a:t>
            </a:r>
            <a:r>
              <a:rPr lang="pl-PL" sz="1000" b="1" dirty="0">
                <a:solidFill>
                  <a:schemeClr val="tx1"/>
                </a:solidFill>
                <a:latin typeface="+mn-lt"/>
              </a:rPr>
              <a:t>legislacyjny związany z wdrożeniem Dyrektywy Cyfrowej i Dyrektywy Towarowej].</a:t>
            </a:r>
            <a:endParaRPr lang="pl-PL" sz="1000" dirty="0">
              <a:solidFill>
                <a:schemeClr val="tx1"/>
              </a:solidFill>
              <a:latin typeface="+mn-lt"/>
            </a:endParaRPr>
          </a:p>
          <a:p>
            <a:pPr algn="just"/>
            <a:r>
              <a:rPr lang="pl-PL" sz="1000" dirty="0" smtClean="0">
                <a:solidFill>
                  <a:schemeClr val="tx1"/>
                </a:solidFill>
                <a:latin typeface="+mn-lt"/>
              </a:rPr>
              <a:t>	Ustawa </a:t>
            </a:r>
            <a:r>
              <a:rPr lang="pl-PL" sz="1000" dirty="0">
                <a:solidFill>
                  <a:schemeClr val="tx1"/>
                </a:solidFill>
                <a:latin typeface="+mn-lt"/>
              </a:rPr>
              <a:t>wdrażająca Dyrektywę Cyfrową i Dyrektywę Towarową została uchwalona przez Sejm w dniu 6.10.2022 roku (Ustawa). Ustawa po jej uchwaleniu, została przekazana przez Marszałka Sejmu do Senatu w dniu 7.10.2022 roku. Ustawa w wersji pierwotnie przyjętej przez Sejm dostępna jest pod adresem: (</a:t>
            </a:r>
            <a:r>
              <a:rPr lang="pl-PL" sz="1000" u="sng" dirty="0">
                <a:solidFill>
                  <a:schemeClr val="tx1"/>
                </a:solidFill>
                <a:latin typeface="+mn-lt"/>
                <a:hlinkClick r:id="rId4"/>
              </a:rPr>
              <a:t>Link</a:t>
            </a:r>
            <a:r>
              <a:rPr lang="pl-PL" sz="1000" dirty="0">
                <a:solidFill>
                  <a:schemeClr val="tx1"/>
                </a:solidFill>
                <a:latin typeface="+mn-lt"/>
              </a:rPr>
              <a:t>).</a:t>
            </a:r>
          </a:p>
          <a:p>
            <a:pPr algn="just"/>
            <a:r>
              <a:rPr lang="pl-PL" sz="1000" dirty="0" smtClean="0">
                <a:solidFill>
                  <a:schemeClr val="tx1"/>
                </a:solidFill>
                <a:latin typeface="+mn-lt"/>
              </a:rPr>
              <a:t>	W </a:t>
            </a:r>
            <a:r>
              <a:rPr lang="pl-PL" sz="1000" dirty="0">
                <a:solidFill>
                  <a:schemeClr val="tx1"/>
                </a:solidFill>
                <a:latin typeface="+mn-lt"/>
              </a:rPr>
              <a:t>dniu 27.10.2022 roku, Senat podjął uchwałę w przedmiocie przyjęcia do Ustawy sześciu poprawek. Poprawki przyjęte przez Senat nie zmieniają zasadniczo kształtu i treści Ustawy w wersji przyjętej przez Sejm. Cztery spośród poprawek przyjętych przez Senat to zmiany o charakterze redakcyjnym/technicznym. Pozostałe dwie poprawki dotyczące vacatio legis i kryterium uznania towaru za zgodny z umową, należy ocenić jako zmiany o charakterze merytorycznym. </a:t>
            </a:r>
          </a:p>
          <a:p>
            <a:pPr algn="just"/>
            <a:r>
              <a:rPr lang="pl-PL" sz="1000" dirty="0" smtClean="0">
                <a:solidFill>
                  <a:schemeClr val="tx1"/>
                </a:solidFill>
                <a:latin typeface="+mn-lt"/>
              </a:rPr>
              <a:t>	Pierwsza </a:t>
            </a:r>
            <a:r>
              <a:rPr lang="pl-PL" sz="1000" dirty="0">
                <a:solidFill>
                  <a:schemeClr val="tx1"/>
                </a:solidFill>
                <a:latin typeface="+mn-lt"/>
              </a:rPr>
              <a:t>z poprawek o charakterze merytorycznym przyjętych przez Senat dotyczy kryteriów oceny uznania towaru za zgodny z umową. Zgodnie z pierwotną wersją Ustawy przyjętej przez Sejm, dla uznania, że towar jest zgodny z umową, towar musi być dostarczany z akcesoriami i instrukcjami, których dostarczenia konsument może rozsądnie oczekiwać. Zmiana zaproponowana przez Senat dotyczy wprowadzenia kolejnego, dodatkowego kryterium uznania towaru za zgodny z umową jakim ma być dostarczanie towaru z </a:t>
            </a:r>
            <a:r>
              <a:rPr lang="pl-PL" sz="1000" b="1" dirty="0">
                <a:solidFill>
                  <a:schemeClr val="tx1"/>
                </a:solidFill>
                <a:latin typeface="+mn-lt"/>
              </a:rPr>
              <a:t>opakowaniem</a:t>
            </a:r>
            <a:r>
              <a:rPr lang="pl-PL" sz="1000" dirty="0">
                <a:solidFill>
                  <a:schemeClr val="tx1"/>
                </a:solidFill>
                <a:latin typeface="+mn-lt"/>
              </a:rPr>
              <a:t>, którego dostarczenia konsument może rozsądnie oczekiwać. </a:t>
            </a:r>
            <a:endParaRPr lang="pl-PL" sz="1000" dirty="0" smtClean="0">
              <a:solidFill>
                <a:schemeClr val="tx1"/>
              </a:solidFill>
              <a:latin typeface="+mn-lt"/>
            </a:endParaRPr>
          </a:p>
        </p:txBody>
      </p:sp>
      <p:sp>
        <p:nvSpPr>
          <p:cNvPr id="220" name="Symbol zastępczy tekstu 3"/>
          <p:cNvSpPr>
            <a:spLocks noGrp="1"/>
          </p:cNvSpPr>
          <p:nvPr>
            <p:ph type="body" idx="14"/>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200">
                <a:latin typeface="+mn-lt"/>
                <a:ea typeface="+mn-ea"/>
                <a:cs typeface="+mn-cs"/>
                <a:sym typeface="Calibri"/>
              </a:defRPr>
            </a:lvl1pPr>
          </a:lstStyle>
          <a:p>
            <a:r>
              <a:rPr lang="pl-PL" dirty="0" smtClean="0"/>
              <a:t>r.pr.</a:t>
            </a:r>
            <a:r>
              <a:rPr dirty="0" smtClean="0"/>
              <a:t> </a:t>
            </a:r>
            <a:r>
              <a:rPr lang="pl-PL" dirty="0" smtClean="0"/>
              <a:t>Dawid Przybylski</a:t>
            </a:r>
            <a:endParaRPr dirty="0"/>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ymbol zastępczy tekstu 1"/>
          <p:cNvSpPr txBox="1">
            <a:spLocks noGrp="1"/>
          </p:cNvSpPr>
          <p:nvPr>
            <p:ph type="body" idx="1"/>
          </p:nvPr>
        </p:nvSpPr>
        <p:spPr>
          <a:xfrm>
            <a:off x="393700" y="1365504"/>
            <a:ext cx="5969000" cy="7016496"/>
          </a:xfrm>
          <a:prstGeom prst="rect">
            <a:avLst/>
          </a:prstGeom>
        </p:spPr>
        <p:txBody>
          <a:bodyPr>
            <a:normAutofit fontScale="92500" lnSpcReduction="20000"/>
          </a:bodyPr>
          <a:lstStyle/>
          <a:p>
            <a:r>
              <a:rPr lang="pl-PL" sz="1100" dirty="0" smtClean="0"/>
              <a:t>	Druga </a:t>
            </a:r>
            <a:r>
              <a:rPr lang="pl-PL" sz="1100" dirty="0"/>
              <a:t>ze zmian merytorycznych, dotyczy określonego w Ustawie vacatio legis. W wersji Ustawy </a:t>
            </a:r>
            <a:r>
              <a:rPr lang="pl-PL" sz="1100" dirty="0" smtClean="0"/>
              <a:t>pierwotnie przyjętej </a:t>
            </a:r>
            <a:r>
              <a:rPr lang="pl-PL" sz="1100"/>
              <a:t>przez </a:t>
            </a:r>
            <a:r>
              <a:rPr lang="pl-PL" sz="1100" smtClean="0"/>
              <a:t>Sejm wskazano, </a:t>
            </a:r>
            <a:r>
              <a:rPr lang="pl-PL" sz="1100" dirty="0"/>
              <a:t>że Ustawa wchodzi w życie w terminie 14 dni od dnia ogłoszenia, natomiast zgodnie z poprawką Senatu Ustawa miałaby wejść w życie w dniu 1 stycznia 2023 roku. </a:t>
            </a:r>
          </a:p>
          <a:p>
            <a:r>
              <a:rPr lang="pl-PL" sz="1100" dirty="0" smtClean="0"/>
              <a:t>	Z </a:t>
            </a:r>
            <a:r>
              <a:rPr lang="pl-PL" sz="1100" dirty="0"/>
              <a:t>uwagi na przyjęte przez Senat poprawki do Ustawy, Ustawa wróciła do Sejmu. Sejm może poprawki uchwalone przez Senat przyjąć bądź odrzucić. Po zajęciu stanowiska przez Sejm, ustawa powinna trafić do podpisu Prezydenta. Prezydent będzie mógł Ustawę podpisać, zawetować lub wystąpić do Trybunału Konstytucyjnego z wnioskiem o zbadanie zgodności Ustawy z </a:t>
            </a:r>
            <a:r>
              <a:rPr lang="pl-PL" sz="1100" dirty="0" smtClean="0"/>
              <a:t>Konstytucją. W </a:t>
            </a:r>
            <a:r>
              <a:rPr lang="pl-PL" sz="1100" dirty="0"/>
              <a:t>przypadku podpisania Ustawy przez Prezydenta ustawa powinna zostać opublikowana w Dzienniku Ustaw RP. Tak jak wskazano powyżej, na dzień dzisiejszy kwestią otwartą pozostaje termin wejścia </a:t>
            </a:r>
            <a:r>
              <a:rPr lang="pl-PL" sz="1100" dirty="0" smtClean="0"/>
              <a:t>w </a:t>
            </a:r>
            <a:r>
              <a:rPr lang="pl-PL" sz="1100" dirty="0"/>
              <a:t>życie Ustawy. </a:t>
            </a:r>
          </a:p>
          <a:p>
            <a:pPr lvl="0"/>
            <a:r>
              <a:rPr lang="pl-PL" sz="1100" b="1" dirty="0" smtClean="0"/>
              <a:t>	II. [Zmiany </a:t>
            </a:r>
            <a:r>
              <a:rPr lang="pl-PL" sz="1100" b="1" dirty="0"/>
              <a:t>wynikające z wdrożenia Dyrektywy Towarowej i Dyrektywy Cyfrowej].</a:t>
            </a:r>
            <a:r>
              <a:rPr lang="pl-PL" sz="1100" dirty="0"/>
              <a:t> </a:t>
            </a:r>
          </a:p>
          <a:p>
            <a:r>
              <a:rPr lang="pl-PL" sz="1100" dirty="0" smtClean="0"/>
              <a:t>	Prawa </a:t>
            </a:r>
            <a:r>
              <a:rPr lang="pl-PL" sz="1100" dirty="0"/>
              <a:t>i obowiązki wynikające z Ustawy mają dotyczyć zarówno stosunków na linii przedsiębiorca – konsument, jak i stosunków na linii przedsiębiorca – quasi-konsument (osoby fizyczne zawierające umowę bezpośrednio związane z ich działalnością gospodarczą, gdy z treści tej umowy wynika, że nie ma ona dla nich charakteru zawodowego). Zakres zmian wynikających z rozwiązań przyjętych w Ustawie jest szeroki.</a:t>
            </a:r>
          </a:p>
          <a:p>
            <a:r>
              <a:rPr lang="pl-PL" sz="1100" dirty="0" smtClean="0"/>
              <a:t>	Ustawa </a:t>
            </a:r>
            <a:r>
              <a:rPr lang="pl-PL" sz="1100" dirty="0"/>
              <a:t>między innymi:</a:t>
            </a:r>
          </a:p>
          <a:p>
            <a:pPr marL="171450" lvl="0" indent="-171450">
              <a:buFont typeface="Arial" panose="020B0604020202020204" pitchFamily="34" charset="0"/>
              <a:buChar char="•"/>
            </a:pPr>
            <a:r>
              <a:rPr lang="pl-PL" sz="1100" dirty="0" smtClean="0"/>
              <a:t>wprowadza definicje</a:t>
            </a:r>
            <a:r>
              <a:rPr lang="pl-PL" sz="1100" dirty="0"/>
              <a:t>: towaru, usługi cyfrowej i towaru z elementami cyfrowymi,</a:t>
            </a:r>
          </a:p>
          <a:p>
            <a:pPr marL="171450" lvl="0" indent="-171450">
              <a:buFont typeface="Arial" panose="020B0604020202020204" pitchFamily="34" charset="0"/>
              <a:buChar char="•"/>
            </a:pPr>
            <a:r>
              <a:rPr lang="pl-PL" sz="1100" dirty="0"/>
              <a:t>wyłącza stosowanie przepisów kodeksu cywilnego o rękojmi do umów zobowiązujących do przeniesienia własności towaru na konsumenta określonych w ustawie z dnia 30.05.2014 r. o prawach </a:t>
            </a:r>
            <a:r>
              <a:rPr lang="pl-PL" sz="1100" dirty="0" smtClean="0"/>
              <a:t>konsumenta, </a:t>
            </a:r>
            <a:endParaRPr lang="pl-PL" sz="1100" dirty="0"/>
          </a:p>
          <a:p>
            <a:pPr marL="171450" lvl="0" indent="-171450">
              <a:buFont typeface="Arial" panose="020B0604020202020204" pitchFamily="34" charset="0"/>
              <a:buChar char="•"/>
            </a:pPr>
            <a:r>
              <a:rPr lang="pl-PL" sz="1100" dirty="0"/>
              <a:t>określa przesłanki uznania towaru (w tym towaru z elementami cyfrowymi), treści cyfrowej lub usługi cyfrowej za zgodne z umową,</a:t>
            </a:r>
          </a:p>
          <a:p>
            <a:pPr marL="171450" lvl="0" indent="-171450">
              <a:buFont typeface="Arial" panose="020B0604020202020204" pitchFamily="34" charset="0"/>
              <a:buChar char="•"/>
            </a:pPr>
            <a:r>
              <a:rPr lang="pl-PL" sz="1100" dirty="0"/>
              <a:t>wprowadza dłuższy termin domniemania, że brak zgodności </a:t>
            </a:r>
            <a:r>
              <a:rPr lang="pl-PL" sz="1100" b="1" dirty="0"/>
              <a:t>towaru</a:t>
            </a:r>
            <a:r>
              <a:rPr lang="pl-PL" sz="1100" dirty="0"/>
              <a:t> z umową istniał </a:t>
            </a:r>
            <a:r>
              <a:rPr lang="pl-PL" sz="1100" dirty="0" smtClean="0"/>
              <a:t>w </a:t>
            </a:r>
            <a:r>
              <a:rPr lang="pl-PL" sz="1100" dirty="0"/>
              <a:t>chwili dostarczenia towaru przez przedsiębiorcę (wydłużenie z  jednego roku do 2 lat od chwili dostarczenia). W odniesieniu do </a:t>
            </a:r>
            <a:r>
              <a:rPr lang="pl-PL" sz="1100" b="1" dirty="0"/>
              <a:t>treści cyfrowych i usług cyfrowych</a:t>
            </a:r>
            <a:r>
              <a:rPr lang="pl-PL" sz="1100" dirty="0"/>
              <a:t> dostarczanych </a:t>
            </a:r>
            <a:r>
              <a:rPr lang="pl-PL" sz="1100" b="1" dirty="0"/>
              <a:t>jednorazowo lub </a:t>
            </a:r>
            <a:r>
              <a:rPr lang="pl-PL" sz="1100" b="1" dirty="0" smtClean="0"/>
              <a:t>w </a:t>
            </a:r>
            <a:r>
              <a:rPr lang="pl-PL" sz="1100" b="1" dirty="0"/>
              <a:t>częściach</a:t>
            </a:r>
            <a:r>
              <a:rPr lang="pl-PL" sz="1100" dirty="0"/>
              <a:t>, domniemanie, że brak zgodności treści cyfrowej lub usługi cyfrowej istniał w chwili dostarczenia, obejmuje natomiast jeden rok od chwili dostarczenia. Z kolei w odniesieniu </a:t>
            </a:r>
            <a:r>
              <a:rPr lang="pl-PL" sz="1100" b="1" dirty="0"/>
              <a:t>do treści cyfrowej lub usługi cyfrowej dostarczanej </a:t>
            </a:r>
            <a:r>
              <a:rPr lang="pl-PL" sz="1100" b="1" dirty="0" smtClean="0"/>
              <a:t>w </a:t>
            </a:r>
            <a:r>
              <a:rPr lang="pl-PL" sz="1100" b="1" dirty="0"/>
              <a:t>sposób ciągły</a:t>
            </a:r>
            <a:r>
              <a:rPr lang="pl-PL" sz="1100" dirty="0"/>
              <a:t>,</a:t>
            </a:r>
            <a:r>
              <a:rPr lang="pl-PL" sz="1100" b="1" dirty="0"/>
              <a:t> </a:t>
            </a:r>
            <a:r>
              <a:rPr lang="pl-PL" sz="1100" dirty="0"/>
              <a:t>domniemywa się, że niezgodność treści lub usługi z umową wystąpiła </a:t>
            </a:r>
            <a:r>
              <a:rPr lang="pl-PL" sz="1100" dirty="0" smtClean="0"/>
              <a:t>w </a:t>
            </a:r>
            <a:r>
              <a:rPr lang="pl-PL" sz="1100" dirty="0"/>
              <a:t>czasie, w którym zgodnie z umową miały być dostarczane, jeżeli w tym czasie ujawniły się,</a:t>
            </a:r>
          </a:p>
          <a:p>
            <a:pPr marL="171450" lvl="0" indent="-171450">
              <a:buFont typeface="Arial" panose="020B0604020202020204" pitchFamily="34" charset="0"/>
              <a:buChar char="•"/>
            </a:pPr>
            <a:r>
              <a:rPr lang="pl-PL" sz="1100" dirty="0"/>
              <a:t>wprowadza domniemanie, że brak zgodności towaru z umową ma charakter istotny,</a:t>
            </a:r>
          </a:p>
          <a:p>
            <a:pPr marL="171450" lvl="0" indent="-171450">
              <a:buFont typeface="Arial" panose="020B0604020202020204" pitchFamily="34" charset="0"/>
              <a:buChar char="•"/>
            </a:pPr>
            <a:r>
              <a:rPr lang="pl-PL" sz="1100" dirty="0"/>
              <a:t>wprowadza domniemanie, że brak zgodności z treścią cyfrową lub usługą cyfrową ma charakter istotny,</a:t>
            </a:r>
          </a:p>
          <a:p>
            <a:pPr marL="171450" lvl="0" indent="-171450">
              <a:buFont typeface="Arial" panose="020B0604020202020204" pitchFamily="34" charset="0"/>
              <a:buChar char="•"/>
            </a:pPr>
            <a:r>
              <a:rPr lang="pl-PL" sz="1100" dirty="0"/>
              <a:t>określa zasady odpowiedzialności przedsiębiorcy za brak zgodności towaru, treści cyfrowej lub usługi cyfrowej z umową,</a:t>
            </a:r>
          </a:p>
          <a:p>
            <a:pPr marL="171450" lvl="0" indent="-171450">
              <a:buFont typeface="Arial" panose="020B0604020202020204" pitchFamily="34" charset="0"/>
              <a:buChar char="•"/>
            </a:pPr>
            <a:r>
              <a:rPr lang="pl-PL" sz="1100" dirty="0"/>
              <a:t>określa uprawnienia przysługujące konsumentowi w przypadku niezgodności towaru, treści cyfrowej lub usługi cyfrowej z umową,</a:t>
            </a:r>
          </a:p>
          <a:p>
            <a:pPr marL="171450" lvl="0" indent="-171450">
              <a:buFont typeface="Arial" panose="020B0604020202020204" pitchFamily="34" charset="0"/>
              <a:buChar char="•"/>
            </a:pPr>
            <a:r>
              <a:rPr lang="pl-PL" sz="1100" dirty="0"/>
              <a:t>określa zasady korzystania przez konsumentów z przysługujących im konkurencyjnych uprawnień,</a:t>
            </a:r>
          </a:p>
          <a:p>
            <a:pPr marL="171450" lvl="0" indent="-171450">
              <a:buFont typeface="Arial" panose="020B0604020202020204" pitchFamily="34" charset="0"/>
              <a:buChar char="•"/>
            </a:pPr>
            <a:r>
              <a:rPr lang="pl-PL" sz="1100" dirty="0"/>
              <a:t>wydłuża terminy przedawnienia roszczeń przysługujących konsumentowi w przypadku niezgodności towaru </a:t>
            </a:r>
            <a:r>
              <a:rPr lang="pl-PL" sz="1100" dirty="0" smtClean="0"/>
              <a:t/>
            </a:r>
            <a:br>
              <a:rPr lang="pl-PL" sz="1100" dirty="0" smtClean="0"/>
            </a:br>
            <a:r>
              <a:rPr lang="pl-PL" sz="1100" dirty="0" smtClean="0"/>
              <a:t>z </a:t>
            </a:r>
            <a:r>
              <a:rPr lang="pl-PL" sz="1100" dirty="0"/>
              <a:t>umową,</a:t>
            </a:r>
          </a:p>
          <a:p>
            <a:pPr marL="171450" lvl="0" indent="-171450">
              <a:buFont typeface="Arial" panose="020B0604020202020204" pitchFamily="34" charset="0"/>
              <a:buChar char="•"/>
            </a:pPr>
            <a:r>
              <a:rPr lang="pl-PL" sz="1100" dirty="0"/>
              <a:t>nakłada na przedsiębiorców dodatkowe obowiązki informacyjne, w tym obowiązek informowania </a:t>
            </a:r>
            <a:r>
              <a:rPr lang="pl-PL" sz="1100" dirty="0" smtClean="0"/>
              <a:t/>
            </a:r>
            <a:br>
              <a:rPr lang="pl-PL" sz="1100" dirty="0" smtClean="0"/>
            </a:br>
            <a:r>
              <a:rPr lang="pl-PL" sz="1100" dirty="0" smtClean="0"/>
              <a:t>o </a:t>
            </a:r>
            <a:r>
              <a:rPr lang="pl-PL" sz="1100" dirty="0"/>
              <a:t>aktualizacjach niezbędnych do zachowania zgodności treści cyfrowej lub usługi cyfrowej z umową, </a:t>
            </a:r>
          </a:p>
          <a:p>
            <a:pPr marL="171450" lvl="0" indent="-171450">
              <a:buFont typeface="Arial" panose="020B0604020202020204" pitchFamily="34" charset="0"/>
              <a:buChar char="•"/>
            </a:pPr>
            <a:r>
              <a:rPr lang="pl-PL" sz="1100" dirty="0"/>
              <a:t>określa przesłanki do zmiany przez przedsiębiorcę treści cyfrowej lub usługi cyfrowej, która nie jest niezbędna do zachowania jej zgodności z umową (Przedsiębiorca może dokonać zmiany treści cyfrowej lub usługi cyfrowej, która nie jest niezbędna do zachowania jej zgodności z umową, </a:t>
            </a:r>
            <a:r>
              <a:rPr lang="pl-PL" sz="1100" b="1" dirty="0"/>
              <a:t>tylko jeżeli umowa tak stanowi</a:t>
            </a:r>
            <a:r>
              <a:rPr lang="pl-PL" sz="1100" dirty="0"/>
              <a:t> i jedynie z uzasadnionych przyczyn w tej umowie wskazanych (…)).</a:t>
            </a:r>
          </a:p>
          <a:p>
            <a:endParaRPr lang="pl-PL" sz="1100" dirty="0" smtClean="0"/>
          </a:p>
          <a:p>
            <a:r>
              <a:rPr lang="pl-PL" sz="1100" dirty="0"/>
              <a:t>	</a:t>
            </a:r>
            <a:r>
              <a:rPr lang="pl-PL" sz="1100" dirty="0" smtClean="0"/>
              <a:t>Wejście </a:t>
            </a:r>
            <a:r>
              <a:rPr lang="pl-PL" sz="1100" dirty="0"/>
              <a:t>w życie Ustawy wiązać się będzie z koniecznością przeglądu wykorzystywanych przez przedsiębiorców w relacjach z konsumentami i quasi-konsumentami wzorów umów, regulaminów, procedur dotyczących rozpatrywania reklamacji, jak również stosowanych rozwiązań technicznych, oraz dostosowania tych dokumentów, procedur i rozwiązań do zmian wynikających z Ustawy. Z uwagi na potencjalnie krótki termin wejścia w życie Ustawy, przedsiębiorcy powinni rozpocząć przygotowania do nadchodzących zmian i monitorować przebieg procesu legislacyjnego.</a:t>
            </a:r>
          </a:p>
          <a:p>
            <a:pPr indent="457200" defTabSz="562355">
              <a:lnSpc>
                <a:spcPct val="120000"/>
              </a:lnSpc>
              <a:spcBef>
                <a:spcPts val="500"/>
              </a:spcBef>
              <a:defRPr sz="984"/>
            </a:pPr>
            <a:endParaRPr sz="1000" dirty="0"/>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glowny">
  <a:themeElements>
    <a:clrScheme name="glowny">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glowny">
      <a:majorFont>
        <a:latin typeface="Helvetica"/>
        <a:ea typeface="Helvetica"/>
        <a:cs typeface="Helvetica"/>
      </a:majorFont>
      <a:minorFont>
        <a:latin typeface="Calibri"/>
        <a:ea typeface="Calibri"/>
        <a:cs typeface="Calibri"/>
      </a:minorFont>
    </a:fontScheme>
    <a:fmtScheme name="glown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glowny">
  <a:themeElements>
    <a:clrScheme name="glowny">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glowny">
      <a:majorFont>
        <a:latin typeface="Helvetica"/>
        <a:ea typeface="Helvetica"/>
        <a:cs typeface="Helvetica"/>
      </a:majorFont>
      <a:minorFont>
        <a:latin typeface="Calibri"/>
        <a:ea typeface="Calibri"/>
        <a:cs typeface="Calibri"/>
      </a:minorFont>
    </a:fontScheme>
    <a:fmtScheme name="glown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241</TotalTime>
  <Words>16</Words>
  <Application>Microsoft Office PowerPoint</Application>
  <PresentationFormat>Papier A4 (210x297 mm)</PresentationFormat>
  <Paragraphs>28</Paragraphs>
  <Slides>2</Slides>
  <Notes>1</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2</vt:i4>
      </vt:variant>
    </vt:vector>
  </HeadingPairs>
  <TitlesOfParts>
    <vt:vector size="7" baseType="lpstr">
      <vt:lpstr>Arial</vt:lpstr>
      <vt:lpstr>Calibri</vt:lpstr>
      <vt:lpstr>Calibri Light</vt:lpstr>
      <vt:lpstr>FrankRuehl</vt:lpstr>
      <vt:lpstr>glowny</vt:lpstr>
      <vt:lpstr>Prezentacja programu PowerPoint</vt:lpstr>
      <vt:lpstr>Prezentacja programu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Monika Marciniak</dc:creator>
  <cp:lastModifiedBy>Dawid Przybylski</cp:lastModifiedBy>
  <cp:revision>35</cp:revision>
  <dcterms:modified xsi:type="dcterms:W3CDTF">2022-11-03T12:38:17Z</dcterms:modified>
</cp:coreProperties>
</file>